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411" r:id="rId2"/>
    <p:sldId id="413" r:id="rId3"/>
    <p:sldId id="457" r:id="rId4"/>
    <p:sldId id="260" r:id="rId5"/>
    <p:sldId id="271" r:id="rId6"/>
    <p:sldId id="684" r:id="rId7"/>
    <p:sldId id="277" r:id="rId8"/>
    <p:sldId id="465" r:id="rId9"/>
    <p:sldId id="848" r:id="rId10"/>
    <p:sldId id="508" r:id="rId11"/>
    <p:sldId id="748" r:id="rId12"/>
    <p:sldId id="850" r:id="rId13"/>
    <p:sldId id="749" r:id="rId14"/>
    <p:sldId id="279" r:id="rId15"/>
    <p:sldId id="851" r:id="rId16"/>
    <p:sldId id="852" r:id="rId17"/>
    <p:sldId id="853" r:id="rId18"/>
    <p:sldId id="854" r:id="rId19"/>
    <p:sldId id="855" r:id="rId20"/>
    <p:sldId id="856" r:id="rId21"/>
    <p:sldId id="857" r:id="rId22"/>
    <p:sldId id="796" r:id="rId23"/>
    <p:sldId id="823" r:id="rId24"/>
    <p:sldId id="824" r:id="rId25"/>
    <p:sldId id="795" r:id="rId26"/>
    <p:sldId id="793" r:id="rId27"/>
    <p:sldId id="791" r:id="rId28"/>
    <p:sldId id="781" r:id="rId29"/>
    <p:sldId id="782" r:id="rId30"/>
    <p:sldId id="785" r:id="rId31"/>
    <p:sldId id="784" r:id="rId32"/>
    <p:sldId id="783" r:id="rId33"/>
    <p:sldId id="786" r:id="rId34"/>
    <p:sldId id="792" r:id="rId35"/>
    <p:sldId id="787" r:id="rId36"/>
    <p:sldId id="790" r:id="rId37"/>
    <p:sldId id="560" r:id="rId38"/>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6" userDrawn="1">
          <p15:clr>
            <a:srgbClr val="A4A3A4"/>
          </p15:clr>
        </p15:guide>
        <p15:guide id="2" pos="38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0500" initials="5"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A970"/>
    <a:srgbClr val="3D7196"/>
    <a:srgbClr val="4F7FA3"/>
    <a:srgbClr val="487A9F"/>
    <a:srgbClr val="6F9ABA"/>
    <a:srgbClr val="407398"/>
    <a:srgbClr val="D9D9D9"/>
    <a:srgbClr val="229C75"/>
    <a:srgbClr val="5D98E0"/>
    <a:srgbClr val="A1C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A554F2FC-47F3-4EAF-B5D7-61143E9EB01A}" styleName="{385b2ea8-0d66-414d-9127-dde3b277f022}">
    <a:wholeTbl>
      <a:tcTxStyle>
        <a:fontRef idx="none">
          <a:prstClr val="black"/>
        </a:fontRef>
      </a:tcTxStyle>
      <a:tcStyle>
        <a:tcBdr>
          <a:top>
            <a:ln w="76200" cmpd="sng">
              <a:solidFill>
                <a:srgbClr val="339669"/>
              </a:solidFill>
            </a:ln>
          </a:top>
          <a:bottom>
            <a:ln w="76200" cmpd="sng">
              <a:solidFill>
                <a:srgbClr val="339669"/>
              </a:solidFill>
            </a:ln>
          </a:bottom>
        </a:tcBdr>
        <a:fill>
          <a:solidFill>
            <a:srgbClr val="FFFFFF"/>
          </a:solidFill>
        </a:fill>
      </a:tcStyle>
    </a:wholeTbl>
    <a:band1H>
      <a:tcTxStyle>
        <a:fontRef idx="none">
          <a:prstClr val="black"/>
        </a:fontRef>
      </a:tcTxStyle>
      <a:tcStyle>
        <a:tcBdr/>
        <a:fill>
          <a:solidFill>
            <a:srgbClr val="E0F7EF"/>
          </a:solidFill>
        </a:fill>
      </a:tcStyle>
    </a:band1H>
    <a:firstRow>
      <a:tcTxStyle>
        <a:fontRef idx="none">
          <a:prstClr val="black"/>
        </a:fontRef>
      </a:tcTxStyle>
      <a:tcStyle>
        <a:tcBdr/>
        <a:fill>
          <a:solidFill>
            <a:srgbClr val="33966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860" autoAdjust="0"/>
    <p:restoredTop sz="94660"/>
  </p:normalViewPr>
  <p:slideViewPr>
    <p:cSldViewPr snapToGrid="0" showGuides="1">
      <p:cViewPr varScale="1">
        <p:scale>
          <a:sx n="140" d="100"/>
          <a:sy n="140" d="100"/>
        </p:scale>
        <p:origin x="87" y="180"/>
      </p:cViewPr>
      <p:guideLst>
        <p:guide orient="horz" pos="2466"/>
        <p:guide pos="387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2024/5/7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xml"/><Relationship Id="rId7" Type="http://schemas.openxmlformats.org/officeDocument/2006/relationships/image" Target="../media/image1.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0" y="0"/>
            <a:ext cx="12192000" cy="6857365"/>
          </a:xfrm>
          <a:prstGeom prst="rect">
            <a:avLst/>
          </a:prstGeom>
          <a:blipFill rotWithShape="1">
            <a:blip r:embed="rId7">
              <a:alphaModFix amt="1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138x40-01"/>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9517380" y="112395"/>
            <a:ext cx="2342515" cy="680720"/>
          </a:xfrm>
          <a:prstGeom prst="rect">
            <a:avLst/>
          </a:prstGeom>
        </p:spPr>
      </p:pic>
      <p:grpSp>
        <p:nvGrpSpPr>
          <p:cNvPr id="22" name="组合 21"/>
          <p:cNvGrpSpPr/>
          <p:nvPr userDrawn="1"/>
        </p:nvGrpSpPr>
        <p:grpSpPr>
          <a:xfrm>
            <a:off x="-6985" y="-106680"/>
            <a:ext cx="6116955" cy="7002780"/>
            <a:chOff x="4565" y="-168"/>
            <a:chExt cx="9633" cy="11028"/>
          </a:xfrm>
        </p:grpSpPr>
        <p:sp>
          <p:nvSpPr>
            <p:cNvPr id="23" name="等腰三角形 22"/>
            <p:cNvSpPr/>
            <p:nvPr>
              <p:custDataLst>
                <p:tags r:id="rId3"/>
              </p:custDataLst>
            </p:nvPr>
          </p:nvSpPr>
          <p:spPr>
            <a:xfrm>
              <a:off x="8180" y="5315"/>
              <a:ext cx="6018" cy="5510"/>
            </a:xfrm>
            <a:prstGeom prst="triangle">
              <a:avLst/>
            </a:prstGeom>
            <a:solidFill>
              <a:srgbClr val="29B6F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4"/>
              </p:custDataLst>
            </p:nvPr>
          </p:nvSpPr>
          <p:spPr>
            <a:xfrm flipV="1">
              <a:off x="4565" y="-51"/>
              <a:ext cx="9538" cy="10911"/>
            </a:xfrm>
            <a:custGeom>
              <a:avLst/>
              <a:gdLst>
                <a:gd name="connsiteX0" fmla="*/ 0 w 9538"/>
                <a:gd name="connsiteY0" fmla="*/ 10891 h 10911"/>
                <a:gd name="connsiteX1" fmla="*/ 14 w 9538"/>
                <a:gd name="connsiteY1" fmla="*/ 69 h 10911"/>
                <a:gd name="connsiteX2" fmla="*/ 906 w 9538"/>
                <a:gd name="connsiteY2" fmla="*/ 69 h 10911"/>
                <a:gd name="connsiteX3" fmla="*/ 3606 w 9538"/>
                <a:gd name="connsiteY3" fmla="*/ 0 h 10911"/>
                <a:gd name="connsiteX4" fmla="*/ 9538 w 9538"/>
                <a:gd name="connsiteY4" fmla="*/ 10911 h 10911"/>
                <a:gd name="connsiteX5" fmla="*/ 0 w 9538"/>
                <a:gd name="connsiteY5" fmla="*/ 10891 h 1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8" h="10911">
                  <a:moveTo>
                    <a:pt x="0" y="10891"/>
                  </a:moveTo>
                  <a:lnTo>
                    <a:pt x="14" y="69"/>
                  </a:lnTo>
                  <a:lnTo>
                    <a:pt x="906" y="69"/>
                  </a:lnTo>
                  <a:lnTo>
                    <a:pt x="3606" y="0"/>
                  </a:lnTo>
                  <a:lnTo>
                    <a:pt x="9538" y="10911"/>
                  </a:lnTo>
                  <a:lnTo>
                    <a:pt x="0" y="10891"/>
                  </a:lnTo>
                  <a:close/>
                </a:path>
              </a:pathLst>
            </a:custGeom>
            <a:solidFill>
              <a:srgbClr val="01579B"/>
            </a:solidFill>
            <a:ln>
              <a:noFill/>
            </a:ln>
            <a:effectLst>
              <a:outerShdw blurRad="457200" dist="63500" dir="2700000" algn="tl" rotWithShape="0">
                <a:schemeClr val="accent1">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custDataLst>
                <p:tags r:id="rId5"/>
              </p:custDataLst>
            </p:nvPr>
          </p:nvSpPr>
          <p:spPr>
            <a:xfrm flipV="1">
              <a:off x="8198" y="-168"/>
              <a:ext cx="5933" cy="5483"/>
            </a:xfrm>
            <a:prstGeom prst="triangle">
              <a:avLst/>
            </a:prstGeom>
            <a:solidFill>
              <a:schemeClr val="tx1">
                <a:lumMod val="95000"/>
                <a:lumOff val="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pic>
        <p:nvPicPr>
          <p:cNvPr id="34" name="图片 33" descr="138x40-01"/>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9517380" y="112395"/>
            <a:ext cx="2342515" cy="680720"/>
          </a:xfrm>
          <a:prstGeom prst="rect">
            <a:avLst/>
          </a:prstGeom>
        </p:spPr>
      </p:pic>
      <p:sp>
        <p:nvSpPr>
          <p:cNvPr id="6" name="矩形 5"/>
          <p:cNvSpPr/>
          <p:nvPr userDrawn="1"/>
        </p:nvSpPr>
        <p:spPr>
          <a:xfrm>
            <a:off x="0" y="334645"/>
            <a:ext cx="638810" cy="458470"/>
          </a:xfrm>
          <a:prstGeom prst="rect">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pic>
        <p:nvPicPr>
          <p:cNvPr id="34" name="图片 33" descr="138x40-01"/>
          <p:cNvPicPr>
            <a:picLocks noChangeAspect="1"/>
          </p:cNvPicPr>
          <p:nvPr userDrawn="1">
            <p:custDataLst>
              <p:tags r:id="rId6"/>
            </p:custDataLst>
          </p:nvPr>
        </p:nvPicPr>
        <p:blipFill>
          <a:blip r:embed="rId9" cstate="screen">
            <a:extLst>
              <a:ext uri="{28A0092B-C50C-407E-A947-70E740481C1C}">
                <a14:useLocalDpi xmlns:a14="http://schemas.microsoft.com/office/drawing/2010/main"/>
              </a:ext>
            </a:extLst>
          </a:blip>
          <a:stretch>
            <a:fillRect/>
          </a:stretch>
        </p:blipFill>
        <p:spPr>
          <a:xfrm>
            <a:off x="9517380" y="112395"/>
            <a:ext cx="2342515" cy="680720"/>
          </a:xfrm>
          <a:prstGeom prst="rect">
            <a:avLst/>
          </a:prstGeom>
        </p:spPr>
      </p:pic>
      <p:sp>
        <p:nvSpPr>
          <p:cNvPr id="7" name="矩形 6"/>
          <p:cNvSpPr/>
          <p:nvPr userDrawn="1">
            <p:custDataLst>
              <p:tags r:id="rId7"/>
            </p:custDataLst>
          </p:nvPr>
        </p:nvSpPr>
        <p:spPr>
          <a:xfrm>
            <a:off x="0" y="334645"/>
            <a:ext cx="638810" cy="458470"/>
          </a:xfrm>
          <a:prstGeom prst="rect">
            <a:avLst/>
          </a:prstGeom>
          <a:solidFill>
            <a:srgbClr val="0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5" Type="http://schemas.openxmlformats.org/officeDocument/2006/relationships/slideLayout" Target="../slideLayouts/slideLayout5.xml"/><Relationship Id="rId10"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2024/5/7</a:t>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xml"/><Relationship Id="rId7" Type="http://schemas.openxmlformats.org/officeDocument/2006/relationships/image" Target="../media/image3.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4.xml"/><Relationship Id="rId5" Type="http://schemas.openxmlformats.org/officeDocument/2006/relationships/audio" Target="../media/media1.wav"/><Relationship Id="rId4" Type="http://schemas.microsoft.com/office/2007/relationships/media" Target="../media/media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50.xml"/></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58.xml"/></Relationships>
</file>

<file path=ppt/slides/_rels/slide1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62.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65.xml"/><Relationship Id="rId7" Type="http://schemas.openxmlformats.org/officeDocument/2006/relationships/image" Target="../media/image28.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slideLayout" Target="../slideLayouts/slideLayout5.xml"/><Relationship Id="rId10" Type="http://schemas.openxmlformats.org/officeDocument/2006/relationships/image" Target="../media/image31.jpeg"/><Relationship Id="rId4" Type="http://schemas.openxmlformats.org/officeDocument/2006/relationships/tags" Target="../tags/tag66.xml"/><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3.jpeg"/><Relationship Id="rId5" Type="http://schemas.openxmlformats.org/officeDocument/2006/relationships/slideLayout" Target="../slideLayouts/slideLayout2.xml"/><Relationship Id="rId4" Type="http://schemas.openxmlformats.org/officeDocument/2006/relationships/tags" Target="../tags/tag70.xml"/></Relationships>
</file>

<file path=ppt/slides/_rels/slide16.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3.jpeg"/><Relationship Id="rId5" Type="http://schemas.openxmlformats.org/officeDocument/2006/relationships/slideLayout" Target="../slideLayouts/slideLayout2.xml"/><Relationship Id="rId4" Type="http://schemas.openxmlformats.org/officeDocument/2006/relationships/tags" Target="../tags/tag74.xml"/></Relationships>
</file>

<file path=ppt/slides/_rels/slide17.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33.jpe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80.xml"/><Relationship Id="rId7"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s/_rels/slide1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3.jpeg"/><Relationship Id="rId5" Type="http://schemas.openxmlformats.org/officeDocument/2006/relationships/slideLayout" Target="../slideLayouts/slideLayout2.xml"/><Relationship Id="rId4" Type="http://schemas.openxmlformats.org/officeDocument/2006/relationships/tags" Target="../tags/tag87.xml"/></Relationships>
</file>

<file path=ppt/slides/_rels/slide2.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6.jpe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s>
</file>

<file path=ppt/slides/_rels/slide20.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33.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2.xml"/><Relationship Id="rId5" Type="http://schemas.openxmlformats.org/officeDocument/2006/relationships/tags" Target="../tags/tag92.xml"/><Relationship Id="rId4" Type="http://schemas.openxmlformats.org/officeDocument/2006/relationships/tags" Target="../tags/tag91.xml"/></Relationships>
</file>

<file path=ppt/slides/_rels/slide21.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33.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s>
</file>

<file path=ppt/slides/_rels/slide22.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04.xml"/></Relationships>
</file>

<file path=ppt/slides/_rels/slide24.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25.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6.png"/><Relationship Id="rId5" Type="http://schemas.openxmlformats.org/officeDocument/2006/relationships/image" Target="../media/image36.jpe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26.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37.jpeg"/><Relationship Id="rId5" Type="http://schemas.openxmlformats.org/officeDocument/2006/relationships/slideLayout" Target="../slideLayouts/slideLayout2.xml"/><Relationship Id="rId4" Type="http://schemas.openxmlformats.org/officeDocument/2006/relationships/tags" Target="../tags/tag115.xml"/></Relationships>
</file>

<file path=ppt/slides/_rels/slide2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26.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22.xml"/></Relationships>
</file>

<file path=ppt/slides/_rels/slide29.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30.xml"/></Relationships>
</file>

<file path=ppt/slides/_rels/slide31.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34.xml"/></Relationships>
</file>

<file path=ppt/slides/_rels/slide32.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38.xml"/></Relationships>
</file>

<file path=ppt/slides/_rels/slide33.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42.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45.xml"/><Relationship Id="rId7" Type="http://schemas.openxmlformats.org/officeDocument/2006/relationships/slideLayout" Target="../slideLayouts/slideLayout2.xml"/><Relationship Id="rId12" Type="http://schemas.openxmlformats.org/officeDocument/2006/relationships/image" Target="../media/image26.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43.png"/><Relationship Id="rId5" Type="http://schemas.openxmlformats.org/officeDocument/2006/relationships/tags" Target="../tags/tag147.xml"/><Relationship Id="rId10" Type="http://schemas.openxmlformats.org/officeDocument/2006/relationships/image" Target="../media/image42.png"/><Relationship Id="rId4" Type="http://schemas.openxmlformats.org/officeDocument/2006/relationships/tags" Target="../tags/tag146.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52.xml"/></Relationships>
</file>

<file path=ppt/slides/_rels/slide36.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26.png"/><Relationship Id="rId5" Type="http://schemas.openxmlformats.org/officeDocument/2006/relationships/slideLayout" Target="../slideLayouts/slideLayout2.xml"/><Relationship Id="rId4" Type="http://schemas.openxmlformats.org/officeDocument/2006/relationships/tags" Target="../tags/tag156.xml"/></Relationships>
</file>

<file path=ppt/slides/_rels/slide3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59.xml"/><Relationship Id="rId7" Type="http://schemas.openxmlformats.org/officeDocument/2006/relationships/slideLayout" Target="../slideLayouts/slideLayout4.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tags" Target="../tags/tag40.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slideLayout" Target="../slideLayouts/slideLayout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NG_33704_04218"/>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a:xfrm flipH="1">
            <a:off x="-1905" y="2186940"/>
            <a:ext cx="12193905" cy="4683125"/>
          </a:xfrm>
          <a:prstGeom prst="rect">
            <a:avLst/>
          </a:prstGeom>
        </p:spPr>
      </p:pic>
      <p:sp>
        <p:nvSpPr>
          <p:cNvPr id="18" name="副标题 17"/>
          <p:cNvSpPr>
            <a:spLocks noGrp="1"/>
          </p:cNvSpPr>
          <p:nvPr>
            <p:ph type="subTitle" idx="4294967295"/>
            <p:custDataLst>
              <p:tags r:id="rId3"/>
            </p:custDataLst>
          </p:nvPr>
        </p:nvSpPr>
        <p:spPr>
          <a:xfrm>
            <a:off x="934085" y="2083435"/>
            <a:ext cx="8763000" cy="998855"/>
          </a:xfrm>
        </p:spPr>
        <p:txBody>
          <a:bodyPr>
            <a:noAutofit/>
          </a:bodyPr>
          <a:lstStyle/>
          <a:p>
            <a:pPr marL="0" indent="0" algn="l">
              <a:lnSpc>
                <a:spcPct val="100000"/>
              </a:lnSpc>
              <a:buNone/>
            </a:pPr>
            <a:r>
              <a:rPr lang="en-US" altLang="en-US" sz="4000" b="0" i="0" u="none" strike="noStrike" dirty="0">
                <a:solidFill>
                  <a:schemeClr val="tx1"/>
                </a:solidFill>
                <a:effectLst/>
                <a:latin typeface="Times New Roman" panose="02020603050405020304"/>
                <a:ea typeface="Times New Roman" panose="02020603050405020304"/>
                <a:cs typeface="汉仪雅酷黑 95W" panose="020B0A04020202020204" charset="-122"/>
              </a:rPr>
              <a:t>Introduction to Haitai Digital Energy </a:t>
            </a:r>
            <a:endParaRPr lang="en-US" altLang="zh-CN" sz="4000" spc="400" dirty="0">
              <a:solidFill>
                <a:schemeClr val="tx1"/>
              </a:solidFill>
              <a:effectLst/>
              <a:uFillTx/>
              <a:latin typeface="+中文标题" charset="0"/>
              <a:ea typeface="+mj-ea"/>
              <a:cs typeface="汉仪雅酷黑 95W" panose="020B0A04020202020204" charset="-122"/>
            </a:endParaRPr>
          </a:p>
        </p:txBody>
      </p:sp>
      <p:pic>
        <p:nvPicPr>
          <p:cNvPr id="2" name="1-2">
            <a:hlinkClick r:id="" action="ppaction://media"/>
          </p:cNvPr>
          <p:cNvPicPr/>
          <p:nvPr>
            <a:audioFile r:link="rId5"/>
            <p:extLst>
              <p:ext uri="{DAA4B4D4-6D71-4841-9C94-3DE7FCFB9230}">
                <p14:media xmlns:p14="http://schemas.microsoft.com/office/powerpoint/2010/main" r:embed="rId4"/>
              </p:ext>
            </p:extLst>
          </p:nvPr>
        </p:nvPicPr>
        <p:blipFill>
          <a:blip r:embed="rId8"/>
          <a:stretch>
            <a:fillRect/>
          </a:stretch>
        </p:blipFill>
        <p:spPr>
          <a:xfrm>
            <a:off x="12510135" y="408305"/>
            <a:ext cx="619125" cy="619125"/>
          </a:xfrm>
          <a:prstGeom prst="rect">
            <a:avLst/>
          </a:prstGeom>
        </p:spPr>
      </p:pic>
      <p:pic>
        <p:nvPicPr>
          <p:cNvPr id="100" name="图片 99"/>
          <p:cNvPicPr/>
          <p:nvPr/>
        </p:nvPicPr>
        <p:blipFill>
          <a:blip r:embed="rId9" cstate="screen">
            <a:extLst>
              <a:ext uri="{28A0092B-C50C-407E-A947-70E740481C1C}">
                <a14:useLocalDpi xmlns:a14="http://schemas.microsoft.com/office/drawing/2010/main"/>
              </a:ext>
            </a:extLst>
          </a:blip>
          <a:stretch>
            <a:fillRect/>
          </a:stretch>
        </p:blipFill>
        <p:spPr>
          <a:xfrm>
            <a:off x="570230" y="481965"/>
            <a:ext cx="3336290" cy="978535"/>
          </a:xfrm>
          <a:prstGeom prst="rect">
            <a:avLst/>
          </a:prstGeom>
          <a:noFill/>
          <a:ln w="9525">
            <a:noFill/>
          </a:ln>
        </p:spPr>
      </p:pic>
    </p:spTree>
    <p:custDataLst>
      <p:tags r:id="rId1"/>
    </p:custDataLst>
  </p:cSld>
  <p:clrMapOvr>
    <a:masterClrMapping/>
  </p:clrMapOvr>
  <p:transition spd="slow" advClick="0" advTm="3000">
    <p:fade/>
  </p:transition>
  <p:timing>
    <p:tnLst>
      <p:par>
        <p:cTn id="1" dur="indefinite" restart="never" nodeType="tmRoot">
          <p:childTnLst>
            <p:audio>
              <p:cMediaNode numSld="999" showWhenStopped="0">
                <p:cTn id="2" repeatCount="indefinite" fill="hold" display="1">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2"/>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latin typeface="Times New Roman" panose="02020603050405020304"/>
                <a:ea typeface="Times New Roman" panose="02020603050405020304"/>
                <a:sym typeface="+mn-ea"/>
              </a:rPr>
              <a:t>Technical Parameters of Energy Storage System</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2" name="表格 1"/>
          <p:cNvGraphicFramePr/>
          <p:nvPr>
            <p:custDataLst>
              <p:tags r:id="rId3"/>
            </p:custDataLst>
          </p:nvPr>
        </p:nvGraphicFramePr>
        <p:xfrm>
          <a:off x="997585" y="1290955"/>
          <a:ext cx="10196195" cy="5566914"/>
        </p:xfrm>
        <a:graphic>
          <a:graphicData uri="http://schemas.openxmlformats.org/drawingml/2006/table">
            <a:tbl>
              <a:tblPr firstRow="1" bandRow="1">
                <a:tableStyleId>{5C22544A-7EE6-4342-B048-85BDC9FD1C3A}</a:tableStyleId>
              </a:tblPr>
              <a:tblGrid>
                <a:gridCol w="4965065">
                  <a:extLst>
                    <a:ext uri="{9D8B030D-6E8A-4147-A177-3AD203B41FA5}">
                      <a16:colId xmlns:a16="http://schemas.microsoft.com/office/drawing/2014/main" val="20000"/>
                    </a:ext>
                  </a:extLst>
                </a:gridCol>
                <a:gridCol w="5231130">
                  <a:extLst>
                    <a:ext uri="{9D8B030D-6E8A-4147-A177-3AD203B41FA5}">
                      <a16:colId xmlns:a16="http://schemas.microsoft.com/office/drawing/2014/main" val="20001"/>
                    </a:ext>
                  </a:extLst>
                </a:gridCol>
              </a:tblGrid>
              <a:tr h="386080">
                <a:tc gridSpan="2">
                  <a:txBody>
                    <a:bodyPr/>
                    <a:lstStyle/>
                    <a:p>
                      <a:pPr algn="ctr">
                        <a:buNone/>
                      </a:pPr>
                      <a:r>
                        <a:rPr lang="en-US" altLang="en-US" sz="1400" b="0" i="0" u="none" strike="noStrike">
                          <a:latin typeface="Times New Roman" panose="02020603050405020304"/>
                          <a:ea typeface="Times New Roman" panose="02020603050405020304"/>
                        </a:rPr>
                        <a:t>Liquid-cooled energy storage system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85831">
                <a:tc>
                  <a:txBody>
                    <a:bodyPr/>
                    <a:lstStyle/>
                    <a:p>
                      <a:pPr algn="ctr">
                        <a:buNone/>
                      </a:pPr>
                      <a:r>
                        <a:rPr lang="en-US" altLang="en-US" sz="1400" b="0" i="0" u="none" strike="noStrike">
                          <a:latin typeface="Times New Roman" panose="02020603050405020304"/>
                          <a:ea typeface="Times New Roman" panose="02020603050405020304"/>
                        </a:rPr>
                        <a:t>Model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solidFill>
                            <a:schemeClr val="dk1"/>
                          </a:solidFill>
                          <a:latin typeface="Times New Roman" panose="02020603050405020304"/>
                          <a:ea typeface="Times New Roman" panose="02020603050405020304"/>
                          <a:cs typeface="+mn-cs"/>
                        </a:rPr>
                        <a:t>HTDESS 1725/3420-LC </a:t>
                      </a:r>
                      <a:endParaRPr lang="en-US" altLang="zh-CN" sz="1400" b="0" i="0" u="none" strike="noStrike" kern="1200" baseline="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85831">
                <a:tc>
                  <a:txBody>
                    <a:bodyPr/>
                    <a:lstStyle/>
                    <a:p>
                      <a:pPr algn="ctr">
                        <a:buNone/>
                      </a:pPr>
                      <a:r>
                        <a:rPr lang="en-US" altLang="en-US" sz="1400" b="0" i="0" u="none" strike="noStrike">
                          <a:latin typeface="Times New Roman" panose="02020603050405020304"/>
                          <a:ea typeface="Times New Roman" panose="02020603050405020304"/>
                        </a:rPr>
                        <a:t>Cell capacity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3421kWh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2"/>
                  </a:ext>
                </a:extLst>
              </a:tr>
              <a:tr h="385445">
                <a:tc>
                  <a:txBody>
                    <a:bodyPr/>
                    <a:lstStyle/>
                    <a:p>
                      <a:pPr algn="ctr">
                        <a:buNone/>
                      </a:pPr>
                      <a:r>
                        <a:rPr lang="en-US" altLang="en-US" sz="1400" b="0" i="0" u="none" strike="noStrike">
                          <a:latin typeface="Times New Roman" panose="02020603050405020304"/>
                          <a:ea typeface="Times New Roman" panose="02020603050405020304"/>
                        </a:rPr>
                        <a:t>Cell Specifications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3.2V/300Ah (0.5P) </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85831">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Pack specification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algn="ctr">
                        <a:buNone/>
                      </a:pPr>
                      <a:r>
                        <a:rPr lang="en-US" altLang="en-US" sz="1400" b="0" i="0" u="none" strike="noStrike">
                          <a:latin typeface="Times New Roman" panose="02020603050405020304"/>
                          <a:ea typeface="Times New Roman" panose="02020603050405020304"/>
                        </a:rPr>
                        <a:t>1P44S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85831">
                <a:tc>
                  <a:txBody>
                    <a:bodyPr/>
                    <a:lstStyle/>
                    <a:p>
                      <a:pPr algn="ctr">
                        <a:buNone/>
                      </a:pPr>
                      <a:r>
                        <a:rPr lang="en-US" altLang="en-US" sz="1400" b="0" i="0" u="none" strike="noStrike">
                          <a:latin typeface="Times New Roman" panose="02020603050405020304"/>
                          <a:ea typeface="Times New Roman" panose="02020603050405020304"/>
                        </a:rPr>
                        <a:t>Rated voltage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1267.2V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85831">
                <a:tc>
                  <a:txBody>
                    <a:bodyPr/>
                    <a:lstStyle/>
                    <a:p>
                      <a:pPr algn="ctr">
                        <a:buNone/>
                      </a:pPr>
                      <a:r>
                        <a:rPr lang="en-US" altLang="en-US" sz="1400" b="0" i="0" u="none" strike="noStrike">
                          <a:latin typeface="Times New Roman" panose="02020603050405020304"/>
                          <a:ea typeface="Times New Roman" panose="02020603050405020304"/>
                        </a:rPr>
                        <a:t>Voltage range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1108.8~1425.6V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385831">
                <a:tc>
                  <a:txBody>
                    <a:bodyPr/>
                    <a:lstStyle/>
                    <a:p>
                      <a:pPr algn="ctr">
                        <a:buNone/>
                      </a:pPr>
                      <a:r>
                        <a:rPr lang="en-US" altLang="en-US" sz="1400" b="0" i="0" u="none" strike="noStrike">
                          <a:latin typeface="Times New Roman" panose="02020603050405020304"/>
                          <a:ea typeface="Times New Roman" panose="02020603050405020304"/>
                        </a:rPr>
                        <a:t>Rated current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1350A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85831">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Voltage accuracy (FSR)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dirty="0">
                          <a:latin typeface="Times New Roman" panose="02020603050405020304"/>
                          <a:ea typeface="Times New Roman" panose="02020603050405020304"/>
                        </a:rPr>
                        <a:t>1%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385831">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Current accuracy (FSR)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85831">
                <a:tc>
                  <a:txBody>
                    <a:bodyPr/>
                    <a:lstStyle/>
                    <a:p>
                      <a:pPr algn="ctr">
                        <a:buNone/>
                      </a:pPr>
                      <a:r>
                        <a:rPr lang="en-US" altLang="en-US" sz="1400" b="0" i="0" u="none" strike="noStrike">
                          <a:latin typeface="Times New Roman" panose="02020603050405020304"/>
                          <a:ea typeface="Times New Roman" panose="02020603050405020304"/>
                        </a:rPr>
                        <a:t>Temperature accuracy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sym typeface="+mn-ea"/>
                        </a:rPr>
                        <a:t>2℃ </a:t>
                      </a:r>
                      <a:endParaRPr lang="zh-CN" altLang="en-US" sz="1400" dirty="0">
                        <a:latin typeface="微软雅黑" panose="020B0503020204020204" pitchFamily="34" charset="-122"/>
                        <a:ea typeface="微软雅黑" panose="020B0503020204020204" pitchFamily="34"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85831">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SOC accuracy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5%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85831">
                <a:tc>
                  <a:txBody>
                    <a:bodyPr/>
                    <a:lstStyle/>
                    <a:p>
                      <a:pPr algn="ctr">
                        <a:buNone/>
                      </a:pPr>
                      <a:endParaRPr lang="zh-CN" altLang="en-US" sz="140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tc>
                  <a:txBody>
                    <a:bodyPr/>
                    <a:lstStyle/>
                    <a:p>
                      <a:pPr algn="ctr">
                        <a:buNone/>
                      </a:pPr>
                      <a:endParaRPr lang="zh-CN" altLang="en-US" sz="1400" dirty="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extLst>
                  <a:ext uri="{0D108BD9-81ED-4DB2-BD59-A6C34878D82A}">
                    <a16:rowId xmlns:a16="http://schemas.microsoft.com/office/drawing/2014/main" val="10012"/>
                  </a:ext>
                </a:extLst>
              </a:tr>
              <a:tr h="551248">
                <a:tc>
                  <a:txBody>
                    <a:bodyPr/>
                    <a:lstStyle/>
                    <a:p>
                      <a:pPr algn="ctr">
                        <a:buNone/>
                      </a:pPr>
                      <a:endParaRPr lang="zh-CN" altLang="en-US"/>
                    </a:p>
                  </a:txBody>
                  <a:tcPr>
                    <a:noFill/>
                  </a:tcPr>
                </a:tc>
                <a:tc>
                  <a:txBody>
                    <a:bodyPr/>
                    <a:lstStyle/>
                    <a:p>
                      <a:pPr algn="ctr">
                        <a:buNone/>
                      </a:pPr>
                      <a:endParaRPr lang="zh-CN" altLang="en-US" dirty="0"/>
                    </a:p>
                  </a:txBody>
                  <a:tcPr>
                    <a:noFill/>
                  </a:tcPr>
                </a:tc>
                <a:extLst>
                  <a:ext uri="{0D108BD9-81ED-4DB2-BD59-A6C34878D82A}">
                    <a16:rowId xmlns:a16="http://schemas.microsoft.com/office/drawing/2014/main" val="10013"/>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ustDataLst>
      <p:tags r:id="rId1"/>
    </p:custDataLst>
  </p:cSld>
  <p:clrMapOvr>
    <a:masterClrMapping/>
  </p:clrMapOvr>
  <p:transition spd="slow" advClick="0"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2"/>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a:solidFill>
                  <a:srgbClr val="17A970"/>
                </a:solidFill>
                <a:latin typeface="Times New Roman" panose="02020603050405020304"/>
                <a:ea typeface="Times New Roman" panose="02020603050405020304"/>
                <a:sym typeface="+mn-ea"/>
              </a:rPr>
              <a:t>Technical Parameters of Energy Storage System</a:t>
            </a:r>
            <a:r>
              <a:rPr lang="en-US" altLang="en-US" sz="2400" b="0" i="0" u="none" strike="noStrike">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2" name="表格 1"/>
          <p:cNvGraphicFramePr/>
          <p:nvPr>
            <p:custDataLst>
              <p:tags r:id="rId3"/>
            </p:custDataLst>
          </p:nvPr>
        </p:nvGraphicFramePr>
        <p:xfrm>
          <a:off x="636905" y="1225550"/>
          <a:ext cx="10916920" cy="5632450"/>
        </p:xfrm>
        <a:graphic>
          <a:graphicData uri="http://schemas.openxmlformats.org/drawingml/2006/table">
            <a:tbl>
              <a:tblPr firstRow="1" bandRow="1">
                <a:tableStyleId>{5C22544A-7EE6-4342-B048-85BDC9FD1C3A}</a:tableStyleId>
              </a:tblPr>
              <a:tblGrid>
                <a:gridCol w="3753485">
                  <a:extLst>
                    <a:ext uri="{9D8B030D-6E8A-4147-A177-3AD203B41FA5}">
                      <a16:colId xmlns:a16="http://schemas.microsoft.com/office/drawing/2014/main" val="20000"/>
                    </a:ext>
                  </a:extLst>
                </a:gridCol>
                <a:gridCol w="3670935">
                  <a:extLst>
                    <a:ext uri="{9D8B030D-6E8A-4147-A177-3AD203B41FA5}">
                      <a16:colId xmlns:a16="http://schemas.microsoft.com/office/drawing/2014/main" val="20001"/>
                    </a:ext>
                  </a:extLst>
                </a:gridCol>
                <a:gridCol w="3492500">
                  <a:extLst>
                    <a:ext uri="{9D8B030D-6E8A-4147-A177-3AD203B41FA5}">
                      <a16:colId xmlns:a16="http://schemas.microsoft.com/office/drawing/2014/main" val="20002"/>
                    </a:ext>
                  </a:extLst>
                </a:gridCol>
              </a:tblGrid>
              <a:tr h="304800">
                <a:tc gridSpan="3">
                  <a:txBody>
                    <a:bodyPr/>
                    <a:lstStyle/>
                    <a:p>
                      <a:pPr algn="ctr">
                        <a:buNone/>
                      </a:pPr>
                      <a:r>
                        <a:rPr lang="en-US" altLang="en-US" sz="1400" b="0" i="0" u="none" strike="noStrike">
                          <a:latin typeface="Times New Roman" panose="02020603050405020304"/>
                          <a:ea typeface="Times New Roman" panose="02020603050405020304"/>
                          <a:sym typeface="+mn-ea"/>
                        </a:rPr>
                        <a:t>Liquid-cooled energy storage system </a:t>
                      </a:r>
                      <a:endParaRPr lang="zh-CN" altLang="en-US" sz="1400" dirty="0">
                        <a:latin typeface="微软雅黑" panose="020B0503020204020204" pitchFamily="34" charset="-122"/>
                        <a:ea typeface="微软雅黑" panose="020B0503020204020204" pitchFamily="34"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146050">
                <a:tc>
                  <a:txBody>
                    <a:bodyPr/>
                    <a:lstStyle/>
                    <a:p>
                      <a:pPr algn="ctr">
                        <a:buNone/>
                      </a:pPr>
                      <a:r>
                        <a:rPr lang="en-US" altLang="en-US" sz="1400" b="0" i="0" u="none" strike="noStrike">
                          <a:latin typeface="Times New Roman" panose="02020603050405020304"/>
                          <a:ea typeface="Times New Roman" panose="02020603050405020304"/>
                        </a:rPr>
                        <a:t>Model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sym typeface="+mn-ea"/>
                        </a:rPr>
                        <a:t>HTDESS 1725/3420-LC </a:t>
                      </a:r>
                      <a:endParaRPr lang="en-US" altLang="zh-CN" sz="1400" b="0" i="0" u="none" strike="noStrike" kern="1200" baseline="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146050">
                <a:tc gridSpan="3">
                  <a:txBody>
                    <a:bodyPr/>
                    <a:lstStyle/>
                    <a:p>
                      <a:pPr algn="ctr">
                        <a:buClrTx/>
                        <a:buSzTx/>
                        <a:buFontTx/>
                        <a:buNone/>
                      </a:pPr>
                      <a:r>
                        <a:rPr lang="en-US" altLang="en-US" sz="1400" b="1" i="0" u="none" strike="noStrike">
                          <a:solidFill>
                            <a:schemeClr val="lt1"/>
                          </a:solidFill>
                          <a:latin typeface="Times New Roman" panose="02020603050405020304"/>
                          <a:ea typeface="Times New Roman" panose="02020603050405020304"/>
                        </a:rPr>
                        <a:t>AC system</a:t>
                      </a:r>
                      <a:r>
                        <a:rPr lang="en-US" altLang="en-US" sz="1400" b="0" i="0" u="none" strike="noStrike">
                          <a:solidFill>
                            <a:schemeClr val="lt1"/>
                          </a:solidFill>
                          <a:latin typeface="Times New Roman" panose="02020603050405020304"/>
                          <a:ea typeface="Times New Roman" panose="02020603050405020304"/>
                        </a:rPr>
                        <a:t> </a:t>
                      </a:r>
                      <a:endParaRPr lang="zh-CN" altLang="en-US" sz="1400" b="1">
                        <a:solidFill>
                          <a:schemeClr val="lt1"/>
                        </a:solidFill>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2"/>
                  </a:ext>
                </a:extLst>
              </a:tr>
              <a:tr h="387985">
                <a:tc>
                  <a:txBody>
                    <a:bodyPr/>
                    <a:lstStyle/>
                    <a:p>
                      <a:pPr algn="ctr">
                        <a:buNone/>
                      </a:pPr>
                      <a:r>
                        <a:rPr lang="en-US" altLang="en-US" sz="1400" b="0" i="0" u="none" strike="noStrike">
                          <a:latin typeface="Times New Roman" panose="02020603050405020304"/>
                          <a:ea typeface="Times New Roman" panose="02020603050405020304"/>
                        </a:rPr>
                        <a:t>Rated power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rPr>
                        <a:t>1725kW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65760">
                <a:tc>
                  <a:txBody>
                    <a:bodyPr/>
                    <a:lstStyle/>
                    <a:p>
                      <a:pPr algn="ctr">
                        <a:buNone/>
                      </a:pPr>
                      <a:r>
                        <a:rPr lang="en-US" altLang="en-US" sz="1400" b="0" i="0" u="none" strike="noStrike">
                          <a:latin typeface="Times New Roman" panose="02020603050405020304"/>
                          <a:ea typeface="Times New Roman" panose="02020603050405020304"/>
                        </a:rPr>
                        <a:t>Output voltage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algn="ctr">
                        <a:buNone/>
                      </a:pPr>
                      <a:r>
                        <a:rPr lang="en-US" altLang="en-US" sz="1400" b="0" i="0" u="none" strike="noStrike">
                          <a:latin typeface="Times New Roman" panose="02020603050405020304"/>
                          <a:ea typeface="Times New Roman" panose="02020603050405020304"/>
                        </a:rPr>
                        <a:t>690V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65760">
                <a:tc>
                  <a:txBody>
                    <a:bodyPr/>
                    <a:lstStyle/>
                    <a:p>
                      <a:pPr algn="ctr">
                        <a:buNone/>
                      </a:pPr>
                      <a:r>
                        <a:rPr lang="en-US" altLang="en-US" sz="1400" b="0" i="0" u="none" strike="noStrike">
                          <a:latin typeface="Times New Roman" panose="02020603050405020304"/>
                          <a:ea typeface="Times New Roman" panose="02020603050405020304"/>
                        </a:rPr>
                        <a:t>Voltage range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690V±15%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38125">
                <a:tc>
                  <a:txBody>
                    <a:bodyPr/>
                    <a:lstStyle/>
                    <a:p>
                      <a:pPr algn="ctr">
                        <a:buNone/>
                      </a:pPr>
                      <a:r>
                        <a:rPr lang="en-US" altLang="en-US" sz="1400" b="0" i="0" u="none" strike="noStrike">
                          <a:latin typeface="Times New Roman" panose="02020603050405020304"/>
                          <a:ea typeface="Times New Roman" panose="02020603050405020304"/>
                        </a:rPr>
                        <a:t>Rated current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algn="ctr">
                        <a:buNone/>
                      </a:pPr>
                      <a:r>
                        <a:rPr lang="en-US" altLang="en-US" sz="1400" b="0" i="0" u="none" strike="noStrike">
                          <a:latin typeface="Times New Roman" panose="02020603050405020304"/>
                          <a:ea typeface="Times New Roman" panose="02020603050405020304"/>
                        </a:rPr>
                        <a:t>1443A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0">
                <a:tc>
                  <a:txBody>
                    <a:bodyPr/>
                    <a:lstStyle/>
                    <a:p>
                      <a:pPr algn="ctr">
                        <a:buNone/>
                      </a:pPr>
                      <a:r>
                        <a:rPr lang="en-US" altLang="en-US" sz="1400" b="0" i="0" u="none" strike="noStrike">
                          <a:latin typeface="Times New Roman" panose="02020603050405020304"/>
                          <a:ea typeface="Times New Roman" panose="02020603050405020304"/>
                        </a:rPr>
                        <a:t>Power factor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&gt; 0.99 (rated power) </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0">
                <a:tc>
                  <a:txBody>
                    <a:bodyPr/>
                    <a:lstStyle/>
                    <a:p>
                      <a:pPr algn="ctr">
                        <a:buNone/>
                      </a:pPr>
                      <a:r>
                        <a:rPr lang="en-US" altLang="en-US" sz="1400" b="0" i="0" u="none" strike="noStrike">
                          <a:latin typeface="Times New Roman" panose="02020603050405020304"/>
                          <a:ea typeface="Times New Roman" panose="02020603050405020304"/>
                        </a:rPr>
                        <a:t>Rated frequency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algn="ctr">
                        <a:buNone/>
                      </a:pPr>
                      <a:r>
                        <a:rPr lang="en-US" altLang="en-US" sz="1400" b="0" i="0" u="none" strike="noStrike">
                          <a:latin typeface="Times New Roman" panose="02020603050405020304"/>
                          <a:ea typeface="Times New Roman" panose="02020603050405020304"/>
                        </a:rPr>
                        <a:t>50Hz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0">
                <a:tc>
                  <a:txBody>
                    <a:bodyPr/>
                    <a:lstStyle/>
                    <a:p>
                      <a:pPr algn="ctr">
                        <a:buNone/>
                      </a:pPr>
                      <a:r>
                        <a:rPr lang="en-US" altLang="en-US" sz="1400" b="0" i="0" u="none" strike="noStrike">
                          <a:latin typeface="Times New Roman" panose="02020603050405020304"/>
                          <a:ea typeface="Times New Roman" panose="02020603050405020304"/>
                        </a:rPr>
                        <a:t>Frequency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rPr>
                        <a:t>45 ~ 55 Hz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0">
                <a:tc>
                  <a:txBody>
                    <a:bodyPr/>
                    <a:lstStyle/>
                    <a:p>
                      <a:pPr algn="ctr">
                        <a:buNone/>
                      </a:pPr>
                      <a:r>
                        <a:rPr lang="en-US" altLang="en-US" sz="1400" b="0" i="0" u="none" strike="noStrike">
                          <a:latin typeface="Times New Roman" panose="02020603050405020304"/>
                          <a:ea typeface="Times New Roman" panose="02020603050405020304"/>
                        </a:rPr>
                        <a:t>THD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Below 3%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65760">
                <a:tc gridSpan="3">
                  <a:txBody>
                    <a:bodyPr/>
                    <a:lstStyle/>
                    <a:p>
                      <a:pPr algn="ctr">
                        <a:buClrTx/>
                        <a:buSzTx/>
                        <a:buFontTx/>
                        <a:buNone/>
                      </a:pPr>
                      <a:r>
                        <a:rPr lang="en-US" altLang="en-US" sz="1400" b="1" i="0" u="none" strike="noStrike">
                          <a:solidFill>
                            <a:schemeClr val="lt1"/>
                          </a:solidFill>
                          <a:latin typeface="Times New Roman" panose="02020603050405020304"/>
                          <a:ea typeface="Times New Roman" panose="02020603050405020304"/>
                        </a:rPr>
                        <a:t>Transformer Parameters</a:t>
                      </a:r>
                      <a:r>
                        <a:rPr lang="en-US" altLang="en-US" sz="1400" b="0" i="0" u="none" strike="noStrike">
                          <a:solidFill>
                            <a:schemeClr val="lt1"/>
                          </a:solidFill>
                          <a:latin typeface="Times New Roman" panose="02020603050405020304"/>
                          <a:ea typeface="Times New Roman" panose="02020603050405020304"/>
                        </a:rPr>
                        <a:t> </a:t>
                      </a:r>
                      <a:endParaRPr lang="zh-CN" altLang="en-US" sz="1400" b="1" dirty="0">
                        <a:solidFill>
                          <a:schemeClr val="lt1"/>
                        </a:solidFill>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11"/>
                  </a:ext>
                </a:extLst>
              </a:tr>
              <a:tr h="365760">
                <a:tc>
                  <a:txBody>
                    <a:bodyPr/>
                    <a:lstStyle/>
                    <a:p>
                      <a:pPr algn="ctr">
                        <a:buNone/>
                      </a:pPr>
                      <a:r>
                        <a:rPr lang="en-US" altLang="en-US" sz="1400" b="0" i="0" u="none" strike="noStrike">
                          <a:latin typeface="Times New Roman" panose="02020603050405020304"/>
                          <a:ea typeface="Times New Roman" panose="02020603050405020304"/>
                        </a:rPr>
                        <a:t>Rated power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rPr>
                        <a:t>1725kW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65760">
                <a:tc>
                  <a:txBody>
                    <a:bodyPr/>
                    <a:lstStyle/>
                    <a:p>
                      <a:pPr algn="ctr">
                        <a:buClrTx/>
                        <a:buSzTx/>
                        <a:buFontTx/>
                        <a:buNone/>
                      </a:pPr>
                      <a:r>
                        <a:rPr lang="en-US" altLang="en-US" sz="1400" b="0" i="0" u="none" strike="noStrike">
                          <a:latin typeface="Times New Roman" panose="02020603050405020304"/>
                          <a:ea typeface="Times New Roman" panose="02020603050405020304"/>
                        </a:rPr>
                        <a:t>Voltage transformation ratio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algn="ctr">
                        <a:buClrTx/>
                        <a:buSzTx/>
                        <a:buFontTx/>
                        <a:buNone/>
                      </a:pPr>
                      <a:r>
                        <a:rPr lang="en-US" altLang="en-US" sz="1400" b="0" i="0" u="none" strike="noStrike">
                          <a:latin typeface="Times New Roman" panose="02020603050405020304"/>
                          <a:ea typeface="Times New Roman" panose="02020603050405020304"/>
                        </a:rPr>
                        <a:t>0.69kV / 35 kV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3"/>
                  </a:ext>
                </a:extLst>
              </a:tr>
              <a:tr h="375920">
                <a:tc>
                  <a:txBody>
                    <a:bodyPr/>
                    <a:lstStyle/>
                    <a:p>
                      <a:pPr algn="ctr">
                        <a:buNone/>
                      </a:pPr>
                      <a:r>
                        <a:rPr lang="en-US" altLang="en-US" sz="1400" b="0" i="0" u="none" strike="noStrike">
                          <a:latin typeface="Times New Roman" panose="02020603050405020304"/>
                          <a:ea typeface="Times New Roman" panose="02020603050405020304"/>
                        </a:rPr>
                        <a:t>Transformer model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Dry transformer/oil transformer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601345">
                <a:tc>
                  <a:txBody>
                    <a:bodyPr/>
                    <a:lstStyle/>
                    <a:p>
                      <a:pPr>
                        <a:buNone/>
                      </a:pPr>
                      <a:endParaRPr lang="zh-CN" altLang="en-US" sz="140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tc>
                  <a:txBody>
                    <a:bodyPr/>
                    <a:lstStyle/>
                    <a:p>
                      <a:pPr>
                        <a:buNone/>
                      </a:pPr>
                      <a:endParaRPr lang="zh-CN" altLang="en-US" sz="1400" dirty="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extLst>
                  <a:ext uri="{0D108BD9-81ED-4DB2-BD59-A6C34878D82A}">
                    <a16:rowId xmlns:a16="http://schemas.microsoft.com/office/drawing/2014/main" val="10015"/>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ustDataLst>
      <p:tags r:id="rId1"/>
    </p:custDataLst>
  </p:cSld>
  <p:clrMapOvr>
    <a:masterClrMapping/>
  </p:clrMapOvr>
  <p:transition spd="slow" advClick="0"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2"/>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latin typeface="Times New Roman" panose="02020603050405020304"/>
                <a:ea typeface="Times New Roman" panose="02020603050405020304"/>
                <a:sym typeface="+mn-ea"/>
              </a:rPr>
              <a:t>Technical Parameters of Energy Storage System</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2" name="表格 1"/>
          <p:cNvGraphicFramePr/>
          <p:nvPr>
            <p:custDataLst>
              <p:tags r:id="rId3"/>
            </p:custDataLst>
          </p:nvPr>
        </p:nvGraphicFramePr>
        <p:xfrm>
          <a:off x="636905" y="1225550"/>
          <a:ext cx="10370820" cy="5632450"/>
        </p:xfrm>
        <a:graphic>
          <a:graphicData uri="http://schemas.openxmlformats.org/drawingml/2006/table">
            <a:tbl>
              <a:tblPr firstRow="1" bandRow="1">
                <a:tableStyleId>{5C22544A-7EE6-4342-B048-85BDC9FD1C3A}</a:tableStyleId>
              </a:tblPr>
              <a:tblGrid>
                <a:gridCol w="5149215">
                  <a:extLst>
                    <a:ext uri="{9D8B030D-6E8A-4147-A177-3AD203B41FA5}">
                      <a16:colId xmlns:a16="http://schemas.microsoft.com/office/drawing/2014/main" val="20000"/>
                    </a:ext>
                  </a:extLst>
                </a:gridCol>
                <a:gridCol w="5221605">
                  <a:extLst>
                    <a:ext uri="{9D8B030D-6E8A-4147-A177-3AD203B41FA5}">
                      <a16:colId xmlns:a16="http://schemas.microsoft.com/office/drawing/2014/main" val="20001"/>
                    </a:ext>
                  </a:extLst>
                </a:gridCol>
              </a:tblGrid>
              <a:tr h="304800">
                <a:tc gridSpan="2">
                  <a:txBody>
                    <a:bodyPr/>
                    <a:lstStyle/>
                    <a:p>
                      <a:pPr algn="ctr">
                        <a:buNone/>
                      </a:pPr>
                      <a:r>
                        <a:rPr lang="en-US" altLang="en-US" sz="1400" b="0" i="0" u="none" strike="noStrike">
                          <a:latin typeface="Times New Roman" panose="02020603050405020304"/>
                          <a:ea typeface="Times New Roman" panose="02020603050405020304"/>
                          <a:sym typeface="+mn-ea"/>
                        </a:rPr>
                        <a:t>Liquid-cooled energy storage system </a:t>
                      </a:r>
                      <a:endParaRPr lang="zh-CN" altLang="en-US" sz="1400" dirty="0">
                        <a:latin typeface="微软雅黑" panose="020B0503020204020204" pitchFamily="34" charset="-122"/>
                        <a:ea typeface="微软雅黑" panose="020B0503020204020204" pitchFamily="34" charset="-122"/>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146050">
                <a:tc>
                  <a:txBody>
                    <a:bodyPr/>
                    <a:lstStyle/>
                    <a:p>
                      <a:pPr algn="ctr">
                        <a:buNone/>
                      </a:pPr>
                      <a:r>
                        <a:rPr lang="en-US" altLang="en-US" sz="1400" b="0" i="0" u="none" strike="noStrike">
                          <a:latin typeface="Times New Roman" panose="02020603050405020304"/>
                          <a:ea typeface="Times New Roman" panose="02020603050405020304"/>
                        </a:rPr>
                        <a:t>Model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sym typeface="+mn-ea"/>
                        </a:rPr>
                        <a:t>HTDESS 1725/3420-LC </a:t>
                      </a:r>
                      <a:endParaRPr lang="en-US" altLang="zh-CN" sz="1400" b="0" i="0" u="none" strike="noStrike" kern="1200" baseline="0" dirty="0">
                        <a:solidFill>
                          <a:schemeClr val="dk1"/>
                        </a:solidFill>
                        <a:latin typeface="微软雅黑" panose="020B0503020204020204" pitchFamily="34" charset="-122"/>
                        <a:ea typeface="微软雅黑" panose="020B0503020204020204" pitchFamily="34" charset="-122"/>
                        <a:cs typeface="+mn-cs"/>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146050">
                <a:tc gridSpan="2">
                  <a:txBody>
                    <a:bodyPr/>
                    <a:lstStyle/>
                    <a:p>
                      <a:pPr algn="ctr">
                        <a:buClrTx/>
                        <a:buSzTx/>
                        <a:buFontTx/>
                        <a:buNone/>
                      </a:pPr>
                      <a:r>
                        <a:rPr lang="en-US" altLang="en-US" sz="1400" b="1" i="0" u="none" strike="noStrike">
                          <a:solidFill>
                            <a:schemeClr val="lt1"/>
                          </a:solidFill>
                          <a:latin typeface="Times New Roman" panose="02020603050405020304"/>
                          <a:ea typeface="Times New Roman" panose="02020603050405020304"/>
                        </a:rPr>
                        <a:t>AC system</a:t>
                      </a:r>
                      <a:r>
                        <a:rPr lang="en-US" altLang="en-US" sz="1400" b="0" i="0" u="none" strike="noStrike">
                          <a:solidFill>
                            <a:schemeClr val="lt1"/>
                          </a:solidFill>
                          <a:latin typeface="Times New Roman" panose="02020603050405020304"/>
                          <a:ea typeface="Times New Roman" panose="02020603050405020304"/>
                        </a:rPr>
                        <a:t> </a:t>
                      </a:r>
                      <a:endParaRPr lang="zh-CN" altLang="en-US" sz="1400" b="1">
                        <a:solidFill>
                          <a:schemeClr val="lt1"/>
                        </a:solidFill>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2"/>
                  </a:ext>
                </a:extLst>
              </a:tr>
              <a:tr h="387985">
                <a:tc>
                  <a:txBody>
                    <a:bodyPr/>
                    <a:lstStyle/>
                    <a:p>
                      <a:pPr algn="ctr">
                        <a:buNone/>
                      </a:pPr>
                      <a:r>
                        <a:rPr lang="en-US" altLang="en-US" sz="1400" b="0" i="0" u="none" strike="noStrike">
                          <a:latin typeface="Times New Roman" panose="02020603050405020304"/>
                          <a:ea typeface="Times New Roman" panose="02020603050405020304"/>
                        </a:rPr>
                        <a:t>Rated power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1725kW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65760">
                <a:tc>
                  <a:txBody>
                    <a:bodyPr/>
                    <a:lstStyle/>
                    <a:p>
                      <a:pPr algn="ctr">
                        <a:buNone/>
                      </a:pPr>
                      <a:r>
                        <a:rPr lang="en-US" altLang="en-US" sz="1400" b="0" i="0" u="none" strike="noStrike">
                          <a:latin typeface="Times New Roman" panose="02020603050405020304"/>
                          <a:ea typeface="Times New Roman" panose="02020603050405020304"/>
                        </a:rPr>
                        <a:t>Output voltage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690V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65760">
                <a:tc>
                  <a:txBody>
                    <a:bodyPr/>
                    <a:lstStyle/>
                    <a:p>
                      <a:pPr algn="ctr">
                        <a:buNone/>
                      </a:pPr>
                      <a:r>
                        <a:rPr lang="en-US" altLang="en-US" sz="1400" b="0" i="0" u="none" strike="noStrike">
                          <a:latin typeface="Times New Roman" panose="02020603050405020304"/>
                          <a:ea typeface="Times New Roman" panose="02020603050405020304"/>
                        </a:rPr>
                        <a:t>Voltage range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690V±15%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38125">
                <a:tc>
                  <a:txBody>
                    <a:bodyPr/>
                    <a:lstStyle/>
                    <a:p>
                      <a:pPr algn="ctr">
                        <a:buNone/>
                      </a:pPr>
                      <a:r>
                        <a:rPr lang="en-US" altLang="en-US" sz="1400" b="0" i="0" u="none" strike="noStrike">
                          <a:latin typeface="Times New Roman" panose="02020603050405020304"/>
                          <a:ea typeface="Times New Roman" panose="02020603050405020304"/>
                        </a:rPr>
                        <a:t>Rated current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1443A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0">
                <a:tc>
                  <a:txBody>
                    <a:bodyPr/>
                    <a:lstStyle/>
                    <a:p>
                      <a:pPr algn="ctr">
                        <a:buNone/>
                      </a:pPr>
                      <a:r>
                        <a:rPr lang="en-US" altLang="en-US" sz="1400" b="0" i="0" u="none" strike="noStrike">
                          <a:latin typeface="Times New Roman" panose="02020603050405020304"/>
                          <a:ea typeface="Times New Roman" panose="02020603050405020304"/>
                        </a:rPr>
                        <a:t>Power factor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&gt; 0.99 (rated power) </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0">
                <a:tc>
                  <a:txBody>
                    <a:bodyPr/>
                    <a:lstStyle/>
                    <a:p>
                      <a:pPr algn="ctr">
                        <a:buNone/>
                      </a:pPr>
                      <a:r>
                        <a:rPr lang="en-US" altLang="en-US" sz="1400" b="0" i="0" u="none" strike="noStrike">
                          <a:latin typeface="Times New Roman" panose="02020603050405020304"/>
                          <a:ea typeface="Times New Roman" panose="02020603050405020304"/>
                        </a:rPr>
                        <a:t>Rated frequency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50Hz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0">
                <a:tc>
                  <a:txBody>
                    <a:bodyPr/>
                    <a:lstStyle/>
                    <a:p>
                      <a:pPr algn="ctr">
                        <a:buNone/>
                      </a:pPr>
                      <a:r>
                        <a:rPr lang="en-US" altLang="en-US" sz="1400" b="0" i="0" u="none" strike="noStrike">
                          <a:latin typeface="Times New Roman" panose="02020603050405020304"/>
                          <a:ea typeface="Times New Roman" panose="02020603050405020304"/>
                        </a:rPr>
                        <a:t>Frequency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-5 ~ 5 Hz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0">
                <a:tc>
                  <a:txBody>
                    <a:bodyPr/>
                    <a:lstStyle/>
                    <a:p>
                      <a:pPr algn="ctr">
                        <a:buNone/>
                      </a:pPr>
                      <a:r>
                        <a:rPr lang="en-US" altLang="en-US" sz="1400" b="0" i="0" u="none" strike="noStrike">
                          <a:latin typeface="Times New Roman" panose="02020603050405020304"/>
                          <a:ea typeface="Times New Roman" panose="02020603050405020304"/>
                        </a:rPr>
                        <a:t>THD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sym typeface="+mn-ea"/>
                        </a:rPr>
                        <a:t>Below 3%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65760">
                <a:tc gridSpan="2">
                  <a:txBody>
                    <a:bodyPr/>
                    <a:lstStyle/>
                    <a:p>
                      <a:pPr algn="ctr">
                        <a:buClrTx/>
                        <a:buSzTx/>
                        <a:buFontTx/>
                        <a:buNone/>
                      </a:pPr>
                      <a:r>
                        <a:rPr lang="en-US" altLang="en-US" sz="1400" b="1" i="0" u="none" strike="noStrike">
                          <a:solidFill>
                            <a:schemeClr val="lt1"/>
                          </a:solidFill>
                          <a:latin typeface="Times New Roman" panose="02020603050405020304"/>
                          <a:ea typeface="Times New Roman" panose="02020603050405020304"/>
                        </a:rPr>
                        <a:t>Transformer Parameters</a:t>
                      </a:r>
                      <a:r>
                        <a:rPr lang="en-US" altLang="en-US" sz="1400" b="0" i="0" u="none" strike="noStrike">
                          <a:solidFill>
                            <a:schemeClr val="lt1"/>
                          </a:solidFill>
                          <a:latin typeface="Times New Roman" panose="02020603050405020304"/>
                          <a:ea typeface="Times New Roman" panose="02020603050405020304"/>
                        </a:rPr>
                        <a:t> </a:t>
                      </a:r>
                      <a:endParaRPr lang="zh-CN" altLang="en-US" sz="1400" b="1" dirty="0">
                        <a:solidFill>
                          <a:schemeClr val="lt1"/>
                        </a:solidFill>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11"/>
                  </a:ext>
                </a:extLst>
              </a:tr>
              <a:tr h="365760">
                <a:tc>
                  <a:txBody>
                    <a:bodyPr/>
                    <a:lstStyle/>
                    <a:p>
                      <a:pPr algn="ctr">
                        <a:buNone/>
                      </a:pPr>
                      <a:r>
                        <a:rPr lang="en-US" altLang="en-US" sz="1400" b="0" i="0" u="none" strike="noStrike">
                          <a:latin typeface="Times New Roman" panose="02020603050405020304"/>
                          <a:ea typeface="Times New Roman" panose="02020603050405020304"/>
                        </a:rPr>
                        <a:t>Rated power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2000kVA </a:t>
                      </a:r>
                      <a:endParaRPr lang="en-US" altLang="zh-CN"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65760">
                <a:tc>
                  <a:txBody>
                    <a:bodyPr/>
                    <a:lstStyle/>
                    <a:p>
                      <a:pPr algn="ctr">
                        <a:buClrTx/>
                        <a:buSzTx/>
                        <a:buFontTx/>
                        <a:buNone/>
                      </a:pPr>
                      <a:r>
                        <a:rPr lang="en-US" altLang="en-US" sz="1400" b="0" i="0" u="none" strike="noStrike">
                          <a:latin typeface="Times New Roman" panose="02020603050405020304"/>
                          <a:ea typeface="Times New Roman" panose="02020603050405020304"/>
                        </a:rPr>
                        <a:t>Voltage transformation ratio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ClrTx/>
                        <a:buSzTx/>
                        <a:buFontTx/>
                        <a:buNone/>
                      </a:pPr>
                      <a:r>
                        <a:rPr lang="en-US" altLang="en-US" sz="1400" b="0" i="0" u="none" strike="noStrike">
                          <a:latin typeface="Times New Roman" panose="02020603050405020304"/>
                          <a:ea typeface="Times New Roman" panose="02020603050405020304"/>
                        </a:rPr>
                        <a:t>0.69kV /10~ 35 kV </a:t>
                      </a:r>
                      <a:endParaRPr lang="zh-CN" altLang="en-US" sz="1400" dirty="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3"/>
                  </a:ext>
                </a:extLst>
              </a:tr>
              <a:tr h="375920">
                <a:tc>
                  <a:txBody>
                    <a:bodyPr/>
                    <a:lstStyle/>
                    <a:p>
                      <a:pPr algn="ctr">
                        <a:buNone/>
                      </a:pPr>
                      <a:r>
                        <a:rPr lang="en-US" altLang="en-US" sz="1400" b="0" i="0" u="none" strike="noStrike">
                          <a:latin typeface="Times New Roman" panose="02020603050405020304"/>
                          <a:ea typeface="Times New Roman" panose="02020603050405020304"/>
                        </a:rPr>
                        <a:t>Transformer model </a:t>
                      </a:r>
                      <a:endParaRPr lang="zh-CN" altLang="en-US" sz="1400">
                        <a:latin typeface="微软雅黑" panose="020B0503020204020204" pitchFamily="34" charset="-122"/>
                        <a:ea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sym typeface="+mn-ea"/>
                        </a:rPr>
                        <a:t>Dry transformer/oil transformer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601345">
                <a:tc>
                  <a:txBody>
                    <a:bodyPr/>
                    <a:lstStyle/>
                    <a:p>
                      <a:pPr>
                        <a:buNone/>
                      </a:pPr>
                      <a:endParaRPr lang="zh-CN" altLang="en-US" sz="140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tc>
                  <a:txBody>
                    <a:bodyPr/>
                    <a:lstStyle/>
                    <a:p>
                      <a:pPr>
                        <a:buNone/>
                      </a:pPr>
                      <a:endParaRPr lang="zh-CN" altLang="en-US" sz="1400">
                        <a:latin typeface="微软雅黑" panose="020B0503020204020204" pitchFamily="34" charset="-122"/>
                        <a:ea typeface="微软雅黑" panose="020B0503020204020204" pitchFamily="34" charset="-122"/>
                      </a:endParaRPr>
                    </a:p>
                  </a:txBody>
                  <a:tcPr>
                    <a:lnT w="12700" cmpd="sng">
                      <a:solidFill>
                        <a:schemeClr val="tx1"/>
                      </a:solidFill>
                      <a:prstDash val="solid"/>
                    </a:lnT>
                    <a:noFill/>
                  </a:tcPr>
                </a:tc>
                <a:extLst>
                  <a:ext uri="{0D108BD9-81ED-4DB2-BD59-A6C34878D82A}">
                    <a16:rowId xmlns:a16="http://schemas.microsoft.com/office/drawing/2014/main" val="10015"/>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ustDataLst>
      <p:tags r:id="rId1"/>
    </p:custDataLst>
  </p:cSld>
  <p:clrMapOvr>
    <a:masterClrMapping/>
  </p:clrMapOvr>
  <p:transition spd="slow" advClick="0" advTm="1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2"/>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3.1 Technical Parameters of Energy Storage System</a:t>
            </a:r>
            <a:r>
              <a:rPr lang="en-US" altLang="en-US" sz="2400" b="0" i="0" u="none" strike="noStrike" dirty="0">
                <a:solidFill>
                  <a:srgbClr val="17A970"/>
                </a:solidFill>
                <a:latin typeface="Times New Roman" panose="02020603050405020304"/>
                <a:ea typeface="Times New Roman" panose="02020603050405020304"/>
                <a:sym typeface="+mn-ea"/>
              </a:rPr>
              <a:t> </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2" name="表格 1"/>
          <p:cNvGraphicFramePr/>
          <p:nvPr>
            <p:custDataLst>
              <p:tags r:id="rId3"/>
            </p:custDataLst>
          </p:nvPr>
        </p:nvGraphicFramePr>
        <p:xfrm>
          <a:off x="636905" y="1003300"/>
          <a:ext cx="10916920" cy="5050790"/>
        </p:xfrm>
        <a:graphic>
          <a:graphicData uri="http://schemas.openxmlformats.org/drawingml/2006/table">
            <a:tbl>
              <a:tblPr firstRow="1" bandRow="1">
                <a:tableStyleId>{5C22544A-7EE6-4342-B048-85BDC9FD1C3A}</a:tableStyleId>
              </a:tblPr>
              <a:tblGrid>
                <a:gridCol w="3753485">
                  <a:extLst>
                    <a:ext uri="{9D8B030D-6E8A-4147-A177-3AD203B41FA5}">
                      <a16:colId xmlns:a16="http://schemas.microsoft.com/office/drawing/2014/main" val="20000"/>
                    </a:ext>
                  </a:extLst>
                </a:gridCol>
                <a:gridCol w="7163435">
                  <a:extLst>
                    <a:ext uri="{9D8B030D-6E8A-4147-A177-3AD203B41FA5}">
                      <a16:colId xmlns:a16="http://schemas.microsoft.com/office/drawing/2014/main" val="20001"/>
                    </a:ext>
                  </a:extLst>
                </a:gridCol>
              </a:tblGrid>
              <a:tr h="365760">
                <a:tc gridSpan="2">
                  <a:txBody>
                    <a:bodyPr/>
                    <a:lstStyle/>
                    <a:p>
                      <a:pPr algn="ctr">
                        <a:buNone/>
                      </a:pPr>
                      <a:r>
                        <a:rPr lang="en-US" altLang="en-US" sz="1400" b="0" i="0" u="none" strike="noStrike">
                          <a:latin typeface="Times New Roman" panose="02020603050405020304"/>
                          <a:ea typeface="Times New Roman" panose="02020603050405020304"/>
                          <a:sym typeface="+mn-ea"/>
                        </a:rPr>
                        <a:t>Liquid-cooled energy storage system </a:t>
                      </a:r>
                      <a:endParaRPr lang="zh-CN" altLang="en-US" sz="140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65760">
                <a:tc>
                  <a:txBody>
                    <a:bodyPr/>
                    <a:lstStyle/>
                    <a:p>
                      <a:pPr algn="ctr">
                        <a:buNone/>
                      </a:pPr>
                      <a:r>
                        <a:rPr lang="en-US" altLang="en-US" sz="1400" b="0" i="0" u="none" strike="noStrike">
                          <a:latin typeface="Times New Roman" panose="02020603050405020304"/>
                          <a:ea typeface="Times New Roman" panose="02020603050405020304"/>
                        </a:rPr>
                        <a:t>Model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sym typeface="+mn-ea"/>
                        </a:rPr>
                        <a:t>HTDESS 1725/3420-LC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65760">
                <a:tc gridSpan="2">
                  <a:txBody>
                    <a:bodyPr/>
                    <a:lstStyle/>
                    <a:p>
                      <a:pPr algn="ctr">
                        <a:buClrTx/>
                        <a:buSzTx/>
                        <a:buFontTx/>
                        <a:buNone/>
                      </a:pPr>
                      <a:r>
                        <a:rPr lang="en-US" altLang="en-US" sz="1400" b="1" i="0" u="none" strike="noStrike">
                          <a:solidFill>
                            <a:schemeClr val="lt1"/>
                          </a:solidFill>
                          <a:latin typeface="Times New Roman" panose="02020603050405020304"/>
                          <a:ea typeface="Times New Roman" panose="02020603050405020304"/>
                        </a:rPr>
                        <a:t>Other Parameters</a:t>
                      </a:r>
                      <a:r>
                        <a:rPr lang="en-US" altLang="en-US" sz="1400" b="0" i="0" u="none" strike="noStrike">
                          <a:solidFill>
                            <a:schemeClr val="lt1"/>
                          </a:solidFill>
                          <a:latin typeface="Times New Roman" panose="02020603050405020304"/>
                          <a:ea typeface="Times New Roman" panose="02020603050405020304"/>
                        </a:rPr>
                        <a:t> </a:t>
                      </a:r>
                      <a:endParaRPr lang="zh-CN" altLang="en-US" sz="1400" b="1">
                        <a:solidFill>
                          <a:schemeClr val="lt1"/>
                        </a:solidFill>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2"/>
                  </a:ext>
                </a:extLst>
              </a:tr>
              <a:tr h="387985">
                <a:tc>
                  <a:txBody>
                    <a:bodyPr/>
                    <a:lstStyle/>
                    <a:p>
                      <a:pPr algn="ctr">
                        <a:buNone/>
                      </a:pPr>
                      <a:r>
                        <a:rPr lang="en-US" altLang="en-US" sz="1400" b="0" i="0" u="none" strike="noStrike">
                          <a:latin typeface="Times New Roman" panose="02020603050405020304"/>
                          <a:ea typeface="Times New Roman" panose="02020603050405020304"/>
                        </a:rPr>
                        <a:t>Cell container dimensions (mm)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6058×2438×2896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65760">
                <a:tc>
                  <a:txBody>
                    <a:bodyPr/>
                    <a:lstStyle/>
                    <a:p>
                      <a:pPr algn="ctr">
                        <a:buNone/>
                      </a:pPr>
                      <a:r>
                        <a:rPr lang="en-US" altLang="en-US" sz="1400" b="0" i="0" u="none" strike="noStrike">
                          <a:latin typeface="Times New Roman" panose="02020603050405020304"/>
                          <a:ea typeface="Times New Roman" panose="02020603050405020304"/>
                        </a:rPr>
                        <a:t>Gross weight(t)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&lt;36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13690">
                <a:tc>
                  <a:txBody>
                    <a:bodyPr/>
                    <a:lstStyle/>
                    <a:p>
                      <a:pPr algn="ctr">
                        <a:buNone/>
                      </a:pPr>
                      <a:r>
                        <a:rPr lang="en-US" altLang="en-US" sz="1400" b="0" i="0" u="none" strike="noStrike">
                          <a:latin typeface="Times New Roman" panose="02020603050405020304"/>
                          <a:ea typeface="Times New Roman" panose="02020603050405020304"/>
                        </a:rPr>
                        <a:t>Converter container dimensions (mm)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6058×2438×2896 mm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38125">
                <a:tc>
                  <a:txBody>
                    <a:bodyPr/>
                    <a:lstStyle/>
                    <a:p>
                      <a:pPr algn="ctr">
                        <a:buNone/>
                      </a:pPr>
                      <a:r>
                        <a:rPr lang="en-US" altLang="en-US" sz="1400" b="0" i="0" u="none" strike="noStrike">
                          <a:latin typeface="Times New Roman" panose="02020603050405020304"/>
                          <a:ea typeface="Times New Roman" panose="02020603050405020304"/>
                        </a:rPr>
                        <a:t>Cell cooling mode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Intelligent liquid cooling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365760">
                <a:tc>
                  <a:txBody>
                    <a:bodyPr/>
                    <a:lstStyle/>
                    <a:p>
                      <a:pPr algn="ctr">
                        <a:buNone/>
                      </a:pPr>
                      <a:r>
                        <a:rPr lang="en-US" altLang="en-US" sz="1400" b="0" i="0" u="none" strike="noStrike">
                          <a:latin typeface="Times New Roman" panose="02020603050405020304"/>
                          <a:ea typeface="Times New Roman" panose="02020603050405020304"/>
                        </a:rPr>
                        <a:t>Converter cooling mode: Temperature control and forced air cooling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Temperature control and forced air cooling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65760">
                <a:tc>
                  <a:txBody>
                    <a:bodyPr/>
                    <a:lstStyle/>
                    <a:p>
                      <a:pPr algn="ctr">
                        <a:buNone/>
                      </a:pPr>
                      <a:r>
                        <a:rPr lang="en-US" altLang="en-US" sz="1400" b="0" i="0" u="none" strike="noStrike">
                          <a:latin typeface="Times New Roman" panose="02020603050405020304"/>
                          <a:ea typeface="Times New Roman" panose="02020603050405020304"/>
                        </a:rPr>
                        <a:t>Firefighting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Gas firefighting, combustible gas detection + exhaust air, water firefighting (optional)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0">
                <a:tc>
                  <a:txBody>
                    <a:bodyPr/>
                    <a:lstStyle/>
                    <a:p>
                      <a:pPr algn="ctr">
                        <a:buNone/>
                      </a:pPr>
                      <a:r>
                        <a:rPr lang="en-US" altLang="en-US" sz="1400" b="0" i="0" u="none" strike="noStrike">
                          <a:latin typeface="Times New Roman" panose="02020603050405020304"/>
                          <a:ea typeface="Times New Roman" panose="02020603050405020304"/>
                        </a:rPr>
                        <a:t>Cycle life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&gt;6000 times (@25℃, EOL80%)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0">
                <a:tc>
                  <a:txBody>
                    <a:bodyPr/>
                    <a:lstStyle/>
                    <a:p>
                      <a:pPr algn="ctr">
                        <a:buNone/>
                      </a:pPr>
                      <a:r>
                        <a:rPr lang="en-US" altLang="en-US" sz="1400" b="0" i="0" u="none" strike="noStrike">
                          <a:latin typeface="Times New Roman" panose="02020603050405020304"/>
                          <a:ea typeface="Times New Roman" panose="02020603050405020304"/>
                        </a:rPr>
                        <a:t>Protection grade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sym typeface="+mn-ea"/>
                        </a:rPr>
                        <a:t>Whole equipment: IP54; key equipment: IP65 </a:t>
                      </a:r>
                      <a:endParaRPr lang="zh-CN" altLang="en-US" sz="140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65760">
                <a:tc>
                  <a:txBody>
                    <a:bodyPr/>
                    <a:lstStyle/>
                    <a:p>
                      <a:pPr algn="ctr">
                        <a:buNone/>
                      </a:pPr>
                      <a:r>
                        <a:rPr lang="en-US" altLang="en-US" sz="1400" b="0" i="0" u="none" strike="noStrike">
                          <a:latin typeface="Times New Roman" panose="02020603050405020304"/>
                          <a:ea typeface="Times New Roman" panose="02020603050405020304"/>
                        </a:rPr>
                        <a:t>Allowed temperature range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sym typeface="+mn-ea"/>
                        </a:rPr>
                        <a:t> -25~+50℃ </a:t>
                      </a:r>
                      <a:endParaRPr lang="zh-CN" altLang="en-US" sz="140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56235">
                <a:tc>
                  <a:txBody>
                    <a:bodyPr/>
                    <a:lstStyle/>
                    <a:p>
                      <a:pPr algn="ctr">
                        <a:buNone/>
                      </a:pPr>
                      <a:r>
                        <a:rPr lang="en-US" altLang="en-US" sz="1400" b="0" i="0" u="none" strike="noStrike">
                          <a:latin typeface="Times New Roman" panose="02020603050405020304"/>
                          <a:ea typeface="Times New Roman" panose="02020603050405020304"/>
                        </a:rPr>
                        <a:t>Allowed humidity range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0 to 95% non-condensing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2"/>
                  </a:ext>
                </a:extLst>
              </a:tr>
              <a:tr h="365760">
                <a:tc>
                  <a:txBody>
                    <a:bodyPr/>
                    <a:lstStyle/>
                    <a:p>
                      <a:pPr algn="ctr">
                        <a:buNone/>
                      </a:pPr>
                      <a:r>
                        <a:rPr lang="en-US" altLang="en-US" sz="1400" b="0" i="0" u="none" strike="noStrike">
                          <a:latin typeface="Times New Roman" panose="02020603050405020304"/>
                          <a:ea typeface="Times New Roman" panose="02020603050405020304"/>
                        </a:rPr>
                        <a:t>Max. altitude of running </a:t>
                      </a:r>
                      <a:endParaRPr lang="zh-CN" altLang="en-US" sz="14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 4,000*m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bl>
          </a:graphicData>
        </a:graphic>
      </p:graphicFrame>
      <p:sp>
        <p:nvSpPr>
          <p:cNvPr id="4" name="文本框 3"/>
          <p:cNvSpPr txBox="1"/>
          <p:nvPr/>
        </p:nvSpPr>
        <p:spPr>
          <a:xfrm>
            <a:off x="636905" y="6064250"/>
            <a:ext cx="8795385" cy="521970"/>
          </a:xfrm>
          <a:prstGeom prst="rect">
            <a:avLst/>
          </a:prstGeom>
          <a:noFill/>
        </p:spPr>
        <p:txBody>
          <a:bodyPr wrap="square" rtlCol="0">
            <a:spAutoFit/>
          </a:bodyPr>
          <a:lstStyle/>
          <a:p>
            <a:r>
              <a:rPr lang="en-US" altLang="en-US" sz="1400" b="0" i="0" u="none" strike="noStrike">
                <a:latin typeface="Times New Roman" panose="02020603050405020304"/>
                <a:ea typeface="Times New Roman" panose="02020603050405020304"/>
              </a:rPr>
              <a:t>Note: *The equipment should enter derating operation at altitude above 2,000m </a:t>
            </a:r>
            <a:endParaRPr lang="zh-CN" altLang="en-US" sz="1400"/>
          </a:p>
          <a:p>
            <a:r>
              <a:rPr lang="en-US" altLang="en-US" sz="1400" b="0" i="0" u="none" strike="noStrike">
                <a:latin typeface="Times New Roman" panose="02020603050405020304"/>
                <a:ea typeface="Times New Roman" panose="02020603050405020304"/>
              </a:rPr>
              <a:t>For changes in product dimensions and parameters, please refer to the latest materials; no further notice will be given </a:t>
            </a:r>
            <a:endParaRPr lang="zh-CN" altLang="en-US" sz="1400"/>
          </a:p>
        </p:txBody>
      </p:sp>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ustDataLst>
      <p:tags r:id="rId1"/>
    </p:custDataLst>
  </p:cSld>
  <p:clrMapOvr>
    <a:masterClrMapping/>
  </p:clrMapOvr>
  <p:transition spd="slow" advClick="0" advTm="1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61950" y="654685"/>
            <a:ext cx="3411764" cy="276999"/>
          </a:xfrm>
          <a:prstGeom prst="rect">
            <a:avLst/>
          </a:prstGeom>
          <a:noFill/>
        </p:spPr>
        <p:txBody>
          <a:bodyPr wrap="square" rtlCol="0">
            <a:spAutoFit/>
          </a:bodyPr>
          <a:lstStyle/>
          <a:p>
            <a:r>
              <a:rPr lang="en-US" altLang="en-US" sz="1200" b="0" i="0" u="none" strike="noStrike" dirty="0">
                <a:solidFill>
                  <a:schemeClr val="tx1"/>
                </a:solidFill>
                <a:latin typeface="Times New Roman" panose="02020603050405020304"/>
                <a:ea typeface="Times New Roman" panose="02020603050405020304"/>
              </a:rPr>
              <a:t>Industrial and commercial energy storage system </a:t>
            </a:r>
            <a:endParaRPr lang="zh-CN" altLang="en-US" sz="1200" dirty="0">
              <a:solidFill>
                <a:schemeClr val="tx1"/>
              </a:solidFill>
              <a:latin typeface="思源黑体" panose="020B0400000000000000" charset="-122"/>
              <a:ea typeface="思源黑体" panose="020B0400000000000000" charset="-122"/>
            </a:endParaRPr>
          </a:p>
        </p:txBody>
      </p:sp>
      <p:sp>
        <p:nvSpPr>
          <p:cNvPr id="5" name="文本框 4"/>
          <p:cNvSpPr txBox="1"/>
          <p:nvPr>
            <p:custDataLst>
              <p:tags r:id="rId2"/>
            </p:custDataLst>
          </p:nvPr>
        </p:nvSpPr>
        <p:spPr>
          <a:xfrm>
            <a:off x="361950" y="347980"/>
            <a:ext cx="1474470" cy="378460"/>
          </a:xfrm>
          <a:prstGeom prst="rect">
            <a:avLst/>
          </a:prstGeom>
          <a:noFill/>
        </p:spPr>
        <p:txBody>
          <a:bodyPr wrap="square" rtlCol="0">
            <a:noAutofit/>
          </a:bodyPr>
          <a:lstStyle/>
          <a:p>
            <a:r>
              <a:rPr lang="en-US" altLang="en-US" sz="1200" b="0" i="0" u="none" strike="noStrike">
                <a:solidFill>
                  <a:schemeClr val="tx1"/>
                </a:solidFill>
                <a:latin typeface="Times New Roman" panose="02020603050405020304"/>
                <a:ea typeface="Times New Roman" panose="02020603050405020304"/>
              </a:rPr>
              <a:t>Haitai - Haixin </a:t>
            </a:r>
            <a:endParaRPr lang="zh-CN" altLang="en-US" sz="1200">
              <a:solidFill>
                <a:schemeClr val="tx1"/>
              </a:solidFill>
              <a:latin typeface="思源黑体" panose="020B0400000000000000" charset="-122"/>
              <a:ea typeface="思源黑体" panose="020B0400000000000000" charset="-122"/>
            </a:endParaRPr>
          </a:p>
        </p:txBody>
      </p:sp>
      <p:sp>
        <p:nvSpPr>
          <p:cNvPr id="2" name="文本框 1"/>
          <p:cNvSpPr txBox="1"/>
          <p:nvPr>
            <p:custDataLst>
              <p:tags r:id="rId3"/>
            </p:custDataLst>
          </p:nvPr>
        </p:nvSpPr>
        <p:spPr>
          <a:xfrm>
            <a:off x="6158230" y="347980"/>
            <a:ext cx="5720080" cy="553085"/>
          </a:xfrm>
          <a:prstGeom prst="rect">
            <a:avLst/>
          </a:prstGeom>
          <a:noFill/>
        </p:spPr>
        <p:txBody>
          <a:bodyPr wrap="square" rtlCol="0">
            <a:spAutoFit/>
          </a:bodyPr>
          <a:lstStyle/>
          <a:p>
            <a:pPr algn="r">
              <a:lnSpc>
                <a:spcPct val="150000"/>
              </a:lnSpc>
            </a:pPr>
            <a:r>
              <a:rPr lang="en-US" altLang="en-US" sz="1000" b="0" i="0" u="none" strike="noStrike">
                <a:solidFill>
                  <a:schemeClr val="tx1"/>
                </a:solidFill>
                <a:latin typeface="Times New Roman" panose="02020603050405020304"/>
                <a:ea typeface="Times New Roman" panose="02020603050405020304"/>
              </a:rPr>
              <a:t>PCS: 100kW/110kW/125kW </a:t>
            </a:r>
            <a:endParaRPr lang="zh-CN" altLang="en-US" sz="1000">
              <a:solidFill>
                <a:schemeClr val="tx1"/>
              </a:solidFill>
              <a:latin typeface="思源黑体" panose="020B0400000000000000" charset="-122"/>
              <a:ea typeface="思源黑体" panose="020B0400000000000000" charset="-122"/>
            </a:endParaRPr>
          </a:p>
          <a:p>
            <a:pPr algn="r">
              <a:lnSpc>
                <a:spcPct val="150000"/>
              </a:lnSpc>
            </a:pPr>
            <a:r>
              <a:rPr lang="en-US" altLang="en-US" sz="1000" b="0" i="0" u="none" strike="noStrike">
                <a:solidFill>
                  <a:schemeClr val="tx1"/>
                </a:solidFill>
                <a:latin typeface="Times New Roman" panose="02020603050405020304"/>
                <a:ea typeface="Times New Roman" panose="02020603050405020304"/>
              </a:rPr>
              <a:t>Energy storage battery: 215kWh/ 233kWh/256kWh/372kWh </a:t>
            </a:r>
            <a:endParaRPr lang="zh-CN" altLang="en-US" sz="1000">
              <a:solidFill>
                <a:schemeClr val="tx1"/>
              </a:solidFill>
              <a:latin typeface="思源黑体" panose="020B0400000000000000" charset="-122"/>
              <a:ea typeface="思源黑体" panose="020B0400000000000000" charset="-122"/>
            </a:endParaRPr>
          </a:p>
        </p:txBody>
      </p:sp>
      <p:sp>
        <p:nvSpPr>
          <p:cNvPr id="24" name="文本框 23"/>
          <p:cNvSpPr txBox="1"/>
          <p:nvPr/>
        </p:nvSpPr>
        <p:spPr>
          <a:xfrm>
            <a:off x="388467" y="3817302"/>
            <a:ext cx="1792757" cy="2661603"/>
          </a:xfrm>
          <a:prstGeom prst="rect">
            <a:avLst/>
          </a:prstGeom>
          <a:noFill/>
        </p:spPr>
        <p:txBody>
          <a:bodyPr wrap="square" rtlCol="0">
            <a:noAutofit/>
          </a:bodyPr>
          <a:lstStyle/>
          <a:p>
            <a:pPr>
              <a:lnSpc>
                <a:spcPct val="130000"/>
              </a:lnSpc>
              <a:spcAft>
                <a:spcPts val="200"/>
              </a:spcAft>
            </a:pPr>
            <a:r>
              <a:rPr lang="en-US" altLang="en-US" sz="900" b="1" i="0" u="none" strike="noStrike" dirty="0">
                <a:latin typeface="Times New Roman" panose="02020603050405020304"/>
                <a:ea typeface="Times New Roman" panose="02020603050405020304"/>
                <a:cs typeface="思源黑体" panose="020B0400000000000000" charset="-122"/>
              </a:rPr>
              <a:t>*Power transmission and distribution</a:t>
            </a:r>
            <a:r>
              <a:rPr lang="en-US" altLang="en-US" sz="900" b="0" i="0" u="none" strike="noStrike" dirty="0">
                <a:latin typeface="Times New Roman" panose="02020603050405020304"/>
                <a:ea typeface="Times New Roman" panose="02020603050405020304"/>
                <a:cs typeface="思源黑体" panose="020B0400000000000000" charset="-122"/>
              </a:rPr>
              <a:t> </a:t>
            </a:r>
            <a:endParaRPr lang="zh-CN" altLang="en-US" sz="900" b="1"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rPr>
              <a:t>Auxiliary services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rPr>
              <a:t>Delay the demand for capacity expansion of grid </a:t>
            </a:r>
          </a:p>
          <a:p>
            <a:pPr>
              <a:lnSpc>
                <a:spcPct val="130000"/>
              </a:lnSpc>
              <a:spcAft>
                <a:spcPts val="200"/>
              </a:spcAft>
            </a:pPr>
            <a:endParaRPr lang="en-US" altLang="zh-CN" sz="900" dirty="0">
              <a:latin typeface="Times New Roman" panose="02020603050405020304"/>
              <a:ea typeface="思源黑体" panose="020B0400000000000000" charset="-122"/>
              <a:cs typeface="思源黑体" panose="020B0400000000000000" charset="-122"/>
            </a:endParaRPr>
          </a:p>
          <a:p>
            <a:pPr>
              <a:lnSpc>
                <a:spcPct val="130000"/>
              </a:lnSpc>
              <a:spcAft>
                <a:spcPts val="200"/>
              </a:spcAft>
            </a:pPr>
            <a:endParaRPr lang="en-US" altLang="zh-CN" sz="900" dirty="0">
              <a:latin typeface="Times New Roman" panose="02020603050405020304"/>
              <a:ea typeface="思源黑体" panose="020B0400000000000000" charset="-122"/>
              <a:cs typeface="思源黑体" panose="020B0400000000000000" charset="-122"/>
            </a:endParaRPr>
          </a:p>
          <a:p>
            <a:pPr>
              <a:lnSpc>
                <a:spcPct val="130000"/>
              </a:lnSpc>
              <a:spcAft>
                <a:spcPts val="200"/>
              </a:spcAft>
            </a:pP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1" i="0" u="none" strike="noStrike" dirty="0">
                <a:latin typeface="Times New Roman" panose="02020603050405020304"/>
                <a:ea typeface="Times New Roman" panose="02020603050405020304"/>
                <a:cs typeface="思源黑体" panose="020B0400000000000000" charset="-122"/>
                <a:sym typeface="+mn-ea"/>
              </a:rPr>
              <a:t>*Island off-grid energy storage</a:t>
            </a:r>
            <a:r>
              <a:rPr lang="en-US" altLang="en-US" sz="900" b="0" i="0" u="none" strike="noStrike" dirty="0">
                <a:latin typeface="Times New Roman" panose="02020603050405020304"/>
                <a:ea typeface="Times New Roman" panose="02020603050405020304"/>
                <a:cs typeface="思源黑体" panose="020B0400000000000000" charset="-122"/>
                <a:sym typeface="+mn-ea"/>
              </a:rPr>
              <a:t> </a:t>
            </a:r>
            <a:endParaRPr lang="zh-CN" altLang="en-US" sz="900" b="1"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Microgrid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Energy storage in area without electricity </a:t>
            </a:r>
            <a:endParaRPr lang="zh-CN" altLang="en-US" sz="900" dirty="0">
              <a:latin typeface="思源黑体" panose="020B0400000000000000" charset="-122"/>
              <a:ea typeface="思源黑体" panose="020B0400000000000000" charset="-122"/>
              <a:cs typeface="思源黑体" panose="020B0400000000000000" charset="-122"/>
            </a:endParaRPr>
          </a:p>
        </p:txBody>
      </p:sp>
      <p:sp>
        <p:nvSpPr>
          <p:cNvPr id="25" name="文本框 24"/>
          <p:cNvSpPr txBox="1"/>
          <p:nvPr/>
        </p:nvSpPr>
        <p:spPr>
          <a:xfrm>
            <a:off x="2181225" y="4140835"/>
            <a:ext cx="2033905" cy="1697257"/>
          </a:xfrm>
          <a:prstGeom prst="rect">
            <a:avLst/>
          </a:prstGeom>
          <a:noFill/>
        </p:spPr>
        <p:txBody>
          <a:bodyPr wrap="square" rtlCol="0">
            <a:noAutofit/>
          </a:bodyPr>
          <a:lstStyle/>
          <a:p>
            <a:pPr>
              <a:lnSpc>
                <a:spcPct val="130000"/>
              </a:lnSpc>
              <a:spcAft>
                <a:spcPts val="200"/>
              </a:spcAft>
            </a:pPr>
            <a:r>
              <a:rPr lang="en-US" altLang="en-US" sz="900" b="1" i="0" u="none" strike="noStrike">
                <a:latin typeface="Times New Roman" panose="02020603050405020304"/>
                <a:ea typeface="Times New Roman" panose="02020603050405020304"/>
                <a:cs typeface="思源黑体" panose="020B0400000000000000" charset="-122"/>
                <a:sym typeface="+mn-ea"/>
              </a:rPr>
              <a:t>*Industrial and domestic electricity</a:t>
            </a:r>
            <a:r>
              <a:rPr lang="en-US" altLang="en-US" sz="900" b="0" i="0" u="none" strike="noStrike">
                <a:latin typeface="Times New Roman" panose="02020603050405020304"/>
                <a:ea typeface="Times New Roman" panose="02020603050405020304"/>
                <a:cs typeface="思源黑体" panose="020B0400000000000000" charset="-122"/>
                <a:sym typeface="+mn-ea"/>
              </a:rPr>
              <a:t> </a:t>
            </a:r>
            <a:endParaRPr lang="zh-CN" altLang="en-US" sz="900" b="1"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a:latin typeface="Times New Roman" panose="02020603050405020304"/>
                <a:ea typeface="Times New Roman" panose="02020603050405020304"/>
                <a:cs typeface="思源黑体" panose="020B0400000000000000" charset="-122"/>
                <a:sym typeface="+mn-ea"/>
              </a:rPr>
              <a:t>Peak-load shifting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a:latin typeface="Times New Roman" panose="02020603050405020304"/>
                <a:ea typeface="Times New Roman" panose="02020603050405020304"/>
                <a:cs typeface="思源黑体" panose="020B0400000000000000" charset="-122"/>
                <a:sym typeface="+mn-ea"/>
              </a:rPr>
              <a:t>Level loads and restrain demands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a:latin typeface="Times New Roman" panose="02020603050405020304"/>
                <a:ea typeface="Times New Roman" panose="02020603050405020304"/>
                <a:cs typeface="思源黑体" panose="020B0400000000000000" charset="-122"/>
                <a:sym typeface="+mn-ea"/>
              </a:rPr>
              <a:t>Improve power supply safety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a:latin typeface="Times New Roman" panose="02020603050405020304"/>
                <a:ea typeface="Times New Roman" panose="02020603050405020304"/>
                <a:cs typeface="思源黑体" panose="020B0400000000000000" charset="-122"/>
                <a:sym typeface="+mn-ea"/>
              </a:rPr>
              <a:t>and quality of electric energy </a:t>
            </a:r>
            <a:endParaRPr lang="zh-CN" altLang="en-US" sz="900" dirty="0">
              <a:latin typeface="思源黑体" panose="020B0400000000000000" charset="-122"/>
              <a:ea typeface="思源黑体" panose="020B0400000000000000" charset="-122"/>
              <a:cs typeface="思源黑体" panose="020B0400000000000000" charset="-122"/>
              <a:sym typeface="+mn-ea"/>
            </a:endParaRPr>
          </a:p>
          <a:p>
            <a:pPr>
              <a:lnSpc>
                <a:spcPct val="130000"/>
              </a:lnSpc>
              <a:spcAft>
                <a:spcPts val="200"/>
              </a:spcAft>
            </a:pP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endParaRPr lang="zh-CN" altLang="en-US" sz="900" dirty="0">
              <a:latin typeface="思源黑体" panose="020B0400000000000000" charset="-122"/>
              <a:ea typeface="思源黑体" panose="020B0400000000000000" charset="-122"/>
              <a:cs typeface="思源黑体" panose="020B0400000000000000" charset="-122"/>
            </a:endParaRPr>
          </a:p>
        </p:txBody>
      </p:sp>
      <p:pic>
        <p:nvPicPr>
          <p:cNvPr id="3" name="图片 2" descr="pexels-ct-phat-1853500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3530" y="3311161"/>
            <a:ext cx="1040130" cy="513715"/>
          </a:xfrm>
          <a:prstGeom prst="rect">
            <a:avLst/>
          </a:prstGeom>
        </p:spPr>
      </p:pic>
      <p:pic>
        <p:nvPicPr>
          <p:cNvPr id="7" name="图片 6" descr="4623810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3850" y="1760220"/>
            <a:ext cx="1065530" cy="494030"/>
          </a:xfrm>
          <a:prstGeom prst="rect">
            <a:avLst/>
          </a:prstGeom>
        </p:spPr>
      </p:pic>
      <p:pic>
        <p:nvPicPr>
          <p:cNvPr id="8" name="图片 7" descr="4703106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282823" y="1760220"/>
            <a:ext cx="1180465" cy="494030"/>
          </a:xfrm>
          <a:prstGeom prst="rect">
            <a:avLst/>
          </a:prstGeom>
        </p:spPr>
      </p:pic>
      <p:pic>
        <p:nvPicPr>
          <p:cNvPr id="9" name="图片 8" descr="IMG_262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282823" y="3618501"/>
            <a:ext cx="1145540" cy="513715"/>
          </a:xfrm>
          <a:prstGeom prst="rect">
            <a:avLst/>
          </a:prstGeom>
        </p:spPr>
      </p:pic>
      <p:pic>
        <p:nvPicPr>
          <p:cNvPr id="10" name="图片 9" descr="IST_6351_23407"/>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546100" y="4935400"/>
            <a:ext cx="1036955" cy="465455"/>
          </a:xfrm>
          <a:prstGeom prst="rect">
            <a:avLst/>
          </a:prstGeom>
        </p:spPr>
      </p:pic>
      <p:sp>
        <p:nvSpPr>
          <p:cNvPr id="11" name="文本框 10"/>
          <p:cNvSpPr txBox="1"/>
          <p:nvPr>
            <p:custDataLst>
              <p:tags r:id="rId4"/>
            </p:custDataLst>
          </p:nvPr>
        </p:nvSpPr>
        <p:spPr>
          <a:xfrm>
            <a:off x="487680" y="1179195"/>
            <a:ext cx="2585720" cy="275525"/>
          </a:xfrm>
          <a:prstGeom prst="rect">
            <a:avLst/>
          </a:prstGeom>
          <a:noFill/>
        </p:spPr>
        <p:txBody>
          <a:bodyPr wrap="square" rtlCol="0">
            <a:spAutoFit/>
          </a:bodyPr>
          <a:lstStyle/>
          <a:p>
            <a:pPr>
              <a:lnSpc>
                <a:spcPct val="150000"/>
              </a:lnSpc>
            </a:pPr>
            <a:r>
              <a:rPr lang="en-US" altLang="en-US" sz="900" b="1" i="0" u="none" strike="noStrike" dirty="0">
                <a:latin typeface="Times New Roman" panose="02020603050405020304"/>
                <a:ea typeface="Times New Roman" panose="02020603050405020304"/>
                <a:cs typeface="思源黑体" panose="020B0400000000000000" charset="-122"/>
                <a:sym typeface="+mn-ea"/>
              </a:rPr>
              <a:t>Application scenarios</a:t>
            </a:r>
            <a:r>
              <a:rPr lang="en-US" altLang="en-US" sz="900" b="0" i="0" u="none" strike="noStrike" dirty="0">
                <a:latin typeface="Times New Roman" panose="02020603050405020304"/>
                <a:ea typeface="Times New Roman" panose="02020603050405020304"/>
                <a:cs typeface="思源黑体" panose="020B0400000000000000" charset="-122"/>
                <a:sym typeface="+mn-ea"/>
              </a:rPr>
              <a:t> </a:t>
            </a:r>
            <a:endParaRPr lang="zh-CN" altLang="en-US" sz="900" dirty="0">
              <a:solidFill>
                <a:schemeClr val="tx1"/>
              </a:solidFill>
              <a:latin typeface="思源黑体" panose="020B0400000000000000" charset="-122"/>
              <a:ea typeface="思源黑体" panose="020B0400000000000000" charset="-122"/>
            </a:endParaRPr>
          </a:p>
        </p:txBody>
      </p:sp>
      <p:sp>
        <p:nvSpPr>
          <p:cNvPr id="12" name="文本框 11"/>
          <p:cNvSpPr txBox="1"/>
          <p:nvPr/>
        </p:nvSpPr>
        <p:spPr>
          <a:xfrm>
            <a:off x="2181225" y="2225040"/>
            <a:ext cx="2033905" cy="1470025"/>
          </a:xfrm>
          <a:prstGeom prst="rect">
            <a:avLst/>
          </a:prstGeom>
          <a:noFill/>
        </p:spPr>
        <p:txBody>
          <a:bodyPr wrap="square" rtlCol="0">
            <a:noAutofit/>
          </a:bodyPr>
          <a:lstStyle/>
          <a:p>
            <a:pPr>
              <a:lnSpc>
                <a:spcPct val="130000"/>
              </a:lnSpc>
              <a:spcAft>
                <a:spcPts val="200"/>
              </a:spcAft>
            </a:pPr>
            <a:r>
              <a:rPr lang="en-US" altLang="en-US" sz="900" b="1" i="0" u="none" strike="noStrike" dirty="0">
                <a:latin typeface="Times New Roman" panose="02020603050405020304"/>
                <a:ea typeface="Times New Roman" panose="02020603050405020304"/>
                <a:cs typeface="思源黑体" panose="020B0400000000000000" charset="-122"/>
                <a:sym typeface="+mn-ea"/>
              </a:rPr>
              <a:t>*Renewable energy power generation</a:t>
            </a:r>
            <a:r>
              <a:rPr lang="en-US" altLang="en-US" sz="900" b="0" i="0" u="none" strike="noStrike" dirty="0">
                <a:latin typeface="Times New Roman" panose="02020603050405020304"/>
                <a:ea typeface="Times New Roman" panose="02020603050405020304"/>
                <a:cs typeface="思源黑体" panose="020B0400000000000000" charset="-122"/>
                <a:sym typeface="+mn-ea"/>
              </a:rPr>
              <a:t> </a:t>
            </a:r>
            <a:endParaRPr lang="zh-CN" altLang="en-US" sz="900" b="1"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Peak load and frequency regulation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Smooth the intermittent energy sources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Increase the new energy consumption </a:t>
            </a:r>
            <a:endParaRPr lang="zh-CN" altLang="en-US" sz="900" dirty="0">
              <a:latin typeface="思源黑体" panose="020B0400000000000000" charset="-122"/>
              <a:ea typeface="思源黑体" panose="020B0400000000000000" charset="-122"/>
              <a:cs typeface="思源黑体" panose="020B0400000000000000" charset="-122"/>
            </a:endParaRPr>
          </a:p>
        </p:txBody>
      </p:sp>
      <p:sp>
        <p:nvSpPr>
          <p:cNvPr id="13" name="文本框 12"/>
          <p:cNvSpPr txBox="1"/>
          <p:nvPr/>
        </p:nvSpPr>
        <p:spPr>
          <a:xfrm>
            <a:off x="388467" y="2198243"/>
            <a:ext cx="1703069" cy="975360"/>
          </a:xfrm>
          <a:prstGeom prst="rect">
            <a:avLst/>
          </a:prstGeom>
          <a:noFill/>
        </p:spPr>
        <p:txBody>
          <a:bodyPr wrap="square" rtlCol="0">
            <a:noAutofit/>
          </a:bodyPr>
          <a:lstStyle/>
          <a:p>
            <a:pPr>
              <a:lnSpc>
                <a:spcPct val="130000"/>
              </a:lnSpc>
              <a:spcAft>
                <a:spcPts val="200"/>
              </a:spcAft>
            </a:pPr>
            <a:r>
              <a:rPr lang="en-US" altLang="en-US" sz="900" b="1" i="0" u="none" strike="noStrike" dirty="0">
                <a:latin typeface="Times New Roman" panose="02020603050405020304"/>
                <a:ea typeface="Times New Roman" panose="02020603050405020304"/>
                <a:cs typeface="思源黑体" panose="020B0400000000000000" charset="-122"/>
                <a:sym typeface="+mn-ea"/>
              </a:rPr>
              <a:t>*Base station</a:t>
            </a:r>
            <a:r>
              <a:rPr lang="en-US" altLang="en-US" sz="900" b="0" i="0" u="none" strike="noStrike" dirty="0">
                <a:latin typeface="Times New Roman" panose="02020603050405020304"/>
                <a:ea typeface="Times New Roman" panose="02020603050405020304"/>
                <a:cs typeface="思源黑体" panose="020B0400000000000000" charset="-122"/>
                <a:sym typeface="+mn-ea"/>
              </a:rPr>
              <a:t> </a:t>
            </a:r>
            <a:endParaRPr lang="zh-CN" altLang="en-US" sz="900" b="1"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5G communication base station </a:t>
            </a:r>
            <a:endParaRPr lang="zh-CN" altLang="en-US" sz="9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r>
              <a:rPr lang="en-US" altLang="en-US" sz="900" b="0" i="0" u="none" strike="noStrike" dirty="0">
                <a:latin typeface="Times New Roman" panose="02020603050405020304"/>
                <a:ea typeface="Times New Roman" panose="02020603050405020304"/>
                <a:cs typeface="思源黑体" panose="020B0400000000000000" charset="-122"/>
                <a:sym typeface="+mn-ea"/>
              </a:rPr>
              <a:t>Backup cell, charging at high battery level or discharging at low battery level </a:t>
            </a:r>
            <a:endParaRPr lang="zh-CN" altLang="en-US" sz="900" dirty="0">
              <a:latin typeface="思源黑体" panose="020B0400000000000000" charset="-122"/>
              <a:ea typeface="思源黑体" panose="020B0400000000000000" charset="-122"/>
              <a:cs typeface="思源黑体" panose="020B0400000000000000" charset="-122"/>
            </a:endParaRPr>
          </a:p>
        </p:txBody>
      </p:sp>
      <p:pic>
        <p:nvPicPr>
          <p:cNvPr id="14" name="图片 13" descr="微信图片_20240417084717"/>
          <p:cNvPicPr>
            <a:picLocks noChangeAspect="1"/>
          </p:cNvPicPr>
          <p:nvPr/>
        </p:nvPicPr>
        <p:blipFill>
          <a:blip r:embed="rId11"/>
          <a:stretch>
            <a:fillRect/>
          </a:stretch>
        </p:blipFill>
        <p:spPr>
          <a:xfrm>
            <a:off x="4206240" y="594995"/>
            <a:ext cx="2585720" cy="5883910"/>
          </a:xfrm>
          <a:prstGeom prst="rect">
            <a:avLst/>
          </a:prstGeom>
        </p:spPr>
      </p:pic>
      <p:sp>
        <p:nvSpPr>
          <p:cNvPr id="17" name="文本框 16"/>
          <p:cNvSpPr txBox="1"/>
          <p:nvPr/>
        </p:nvSpPr>
        <p:spPr>
          <a:xfrm>
            <a:off x="7014210" y="939304"/>
            <a:ext cx="4690110" cy="2991485"/>
          </a:xfrm>
          <a:prstGeom prst="rect">
            <a:avLst/>
          </a:prstGeom>
          <a:noFill/>
        </p:spPr>
        <p:txBody>
          <a:bodyPr wrap="square" rtlCol="0">
            <a:noAutofit/>
          </a:bodyPr>
          <a:lstStyle/>
          <a:p>
            <a:pPr>
              <a:lnSpc>
                <a:spcPct val="130000"/>
              </a:lnSpc>
              <a:spcAft>
                <a:spcPts val="200"/>
              </a:spcAft>
            </a:pPr>
            <a:r>
              <a:rPr lang="en-US" altLang="en-US" sz="1200" b="1" i="0" u="none" strike="noStrike" dirty="0">
                <a:latin typeface="Times New Roman" panose="02020603050405020304"/>
                <a:ea typeface="Times New Roman" panose="02020603050405020304"/>
                <a:cs typeface="思源黑体" panose="020B0400000000000000" charset="-122"/>
              </a:rPr>
              <a:t>Product Introduction</a:t>
            </a:r>
            <a:r>
              <a:rPr lang="en-US" altLang="en-US" sz="1200" b="0" i="0" u="none" strike="noStrike" dirty="0">
                <a:latin typeface="Times New Roman" panose="02020603050405020304"/>
                <a:ea typeface="Times New Roman" panose="02020603050405020304"/>
                <a:cs typeface="思源黑体" panose="020B0400000000000000" charset="-122"/>
              </a:rPr>
              <a:t> </a:t>
            </a:r>
            <a:endParaRPr lang="zh-CN" altLang="en-US" sz="1200" b="1"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b="0" i="0" u="none" strike="noStrike" dirty="0">
                <a:latin typeface="Times New Roman" panose="02020603050405020304"/>
                <a:ea typeface="Times New Roman" panose="02020603050405020304"/>
                <a:cs typeface="思源黑体" panose="020B0400000000000000" charset="-122"/>
              </a:rPr>
              <a:t>Haitai digital energy industry &amp; commerce energy storage system is integrated with liquid-cooled battery PACK, high-accuracy BMS (battery management system), intelligent EMS (energy management system), PCS and fire prevention system, etc.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b="0" i="0" u="none" strike="noStrike" dirty="0">
                <a:latin typeface="Times New Roman" panose="02020603050405020304"/>
                <a:ea typeface="Times New Roman" panose="02020603050405020304"/>
                <a:cs typeface="思源黑体" panose="020B0400000000000000" charset="-122"/>
              </a:rPr>
              <a:t>Flexible application in different scenarios based on modular design.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b="0" i="0" u="none" strike="noStrike" dirty="0">
                <a:latin typeface="Times New Roman" panose="02020603050405020304"/>
                <a:ea typeface="Times New Roman" panose="02020603050405020304"/>
                <a:cs typeface="思源黑体" panose="020B0400000000000000" charset="-122"/>
              </a:rPr>
              <a:t>The system can improve the energy quality of power grid, such as voltage deviation, 3-phase imbalance and harmonic wave.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b="0" i="0" u="none" strike="noStrike" dirty="0">
                <a:latin typeface="Times New Roman" panose="02020603050405020304"/>
                <a:ea typeface="Times New Roman" panose="02020603050405020304"/>
                <a:cs typeface="思源黑体" panose="020B0400000000000000" charset="-122"/>
              </a:rPr>
              <a:t>Fitted with functions such as load tracking, standby power supply and peak regulation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b="0" i="0" u="none" strike="noStrike" dirty="0">
                <a:latin typeface="Times New Roman" panose="02020603050405020304"/>
                <a:ea typeface="Times New Roman" panose="02020603050405020304"/>
                <a:cs typeface="思源黑体" panose="020B0400000000000000" charset="-122"/>
              </a:rPr>
              <a:t>The system can help industry &amp; commerce owners reduce the electricity expense, increase the green electricity consumption, and maintain the safe and stable running of system. </a:t>
            </a:r>
            <a:endParaRPr lang="en-GB" altLang="en-US" sz="1200" b="0" i="0" u="none" strike="noStrike" dirty="0">
              <a:latin typeface="Times New Roman" panose="02020603050405020304"/>
              <a:ea typeface="Times New Roman" panose="02020603050405020304"/>
              <a:cs typeface="思源黑体" panose="020B0400000000000000" charset="-122"/>
            </a:endParaRPr>
          </a:p>
          <a:p>
            <a:pPr>
              <a:lnSpc>
                <a:spcPct val="130000"/>
              </a:lnSpc>
              <a:spcAft>
                <a:spcPts val="200"/>
              </a:spcAft>
            </a:pPr>
            <a:endParaRPr lang="en-GB" altLang="zh-CN" sz="1200" dirty="0">
              <a:latin typeface="Times New Roman" panose="02020603050405020304"/>
              <a:ea typeface="思源黑体" panose="020B0400000000000000" charset="-122"/>
              <a:cs typeface="思源黑体" panose="020B0400000000000000" charset="-122"/>
            </a:endParaRPr>
          </a:p>
          <a:p>
            <a:pPr>
              <a:lnSpc>
                <a:spcPct val="130000"/>
              </a:lnSpc>
              <a:spcAft>
                <a:spcPts val="200"/>
              </a:spcAft>
            </a:pPr>
            <a:r>
              <a:rPr lang="en-US" altLang="en-US" sz="1200" b="1" dirty="0">
                <a:latin typeface="Times New Roman" panose="02020603050405020304"/>
                <a:ea typeface="Times New Roman" panose="02020603050405020304"/>
                <a:cs typeface="思源黑体" panose="020B0400000000000000" charset="-122"/>
              </a:rPr>
              <a:t>Main advantages</a:t>
            </a:r>
            <a:r>
              <a:rPr lang="en-US" altLang="en-US" sz="1200" dirty="0">
                <a:latin typeface="Times New Roman" panose="02020603050405020304"/>
                <a:ea typeface="Times New Roman" panose="02020603050405020304"/>
                <a:cs typeface="思源黑体" panose="020B0400000000000000" charset="-122"/>
              </a:rPr>
              <a:t> </a:t>
            </a:r>
            <a:endParaRPr lang="zh-CN" altLang="en-US" sz="1200" b="1"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dirty="0">
                <a:latin typeface="Times New Roman" panose="02020603050405020304"/>
                <a:ea typeface="Times New Roman" panose="02020603050405020304"/>
                <a:cs typeface="思源黑体" panose="020B0400000000000000" charset="-122"/>
              </a:rPr>
              <a:t>Efficient liquid cooling technology, cell temperature difference &lt;3℃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dirty="0">
                <a:latin typeface="Times New Roman" panose="02020603050405020304"/>
                <a:ea typeface="Times New Roman" panose="02020603050405020304"/>
                <a:cs typeface="思源黑体" panose="020B0400000000000000" charset="-122"/>
              </a:rPr>
              <a:t>Intelligent monitoring system, integrating BMS and EMS intelligent safety system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dirty="0">
                <a:latin typeface="Times New Roman" panose="02020603050405020304"/>
                <a:ea typeface="Times New Roman" panose="02020603050405020304"/>
                <a:cs typeface="思源黑体" panose="020B0400000000000000" charset="-122"/>
              </a:rPr>
              <a:t>All-in-one, easy transport, plug and play </a:t>
            </a:r>
            <a:endParaRPr lang="zh-CN" altLang="en-US" sz="1200" dirty="0">
              <a:latin typeface="思源黑体" panose="020B0400000000000000" charset="-122"/>
              <a:ea typeface="思源黑体" panose="020B0400000000000000" charset="-122"/>
              <a:cs typeface="思源黑体" panose="020B0400000000000000" charset="-122"/>
            </a:endParaRPr>
          </a:p>
          <a:p>
            <a:pPr marL="285750" indent="-285750">
              <a:lnSpc>
                <a:spcPct val="130000"/>
              </a:lnSpc>
              <a:spcAft>
                <a:spcPts val="200"/>
              </a:spcAft>
              <a:buFont typeface="Wingdings" panose="05000000000000000000" charset="0"/>
              <a:buChar char="Ø"/>
            </a:pPr>
            <a:r>
              <a:rPr lang="en-US" altLang="en-US" sz="1200" dirty="0">
                <a:latin typeface="Times New Roman" panose="02020603050405020304"/>
                <a:ea typeface="Times New Roman" panose="02020603050405020304"/>
                <a:cs typeface="思源黑体" panose="020B0400000000000000" charset="-122"/>
              </a:rPr>
              <a:t>Built-in independent firefighting system </a:t>
            </a:r>
            <a:endParaRPr lang="zh-CN" altLang="en-US" sz="1200" dirty="0">
              <a:latin typeface="思源黑体" panose="020B0400000000000000" charset="-122"/>
              <a:ea typeface="思源黑体" panose="020B0400000000000000" charset="-122"/>
              <a:cs typeface="思源黑体" panose="020B0400000000000000" charset="-122"/>
            </a:endParaRPr>
          </a:p>
          <a:p>
            <a:pPr>
              <a:lnSpc>
                <a:spcPct val="130000"/>
              </a:lnSpc>
              <a:spcAft>
                <a:spcPts val="200"/>
              </a:spcAft>
            </a:pPr>
            <a:endParaRPr lang="zh-CN" altLang="en-US" sz="1200" dirty="0">
              <a:latin typeface="思源黑体" panose="020B0400000000000000" charset="-122"/>
              <a:ea typeface="思源黑体" panose="020B0400000000000000" charset="-122"/>
              <a:cs typeface="思源黑体" panose="020B04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143240" cy="830997"/>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Technical Parameters of Industrial and Commercial Energy Storage</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p:nvPr>
            <p:custDataLst>
              <p:tags r:id="rId3"/>
            </p:custDataLst>
          </p:nvPr>
        </p:nvGraphicFramePr>
        <p:xfrm>
          <a:off x="1128395" y="1199515"/>
          <a:ext cx="9936000" cy="4896070"/>
        </p:xfrm>
        <a:graphic>
          <a:graphicData uri="http://schemas.openxmlformats.org/drawingml/2006/table">
            <a:tbl>
              <a:tblPr firstRow="1" bandRow="1">
                <a:tableStyleId>{5C22544A-7EE6-4342-B048-85BDC9FD1C3A}</a:tableStyleId>
              </a:tblPr>
              <a:tblGrid>
                <a:gridCol w="4968000">
                  <a:extLst>
                    <a:ext uri="{9D8B030D-6E8A-4147-A177-3AD203B41FA5}">
                      <a16:colId xmlns:a16="http://schemas.microsoft.com/office/drawing/2014/main" val="20000"/>
                    </a:ext>
                  </a:extLst>
                </a:gridCol>
                <a:gridCol w="4968000">
                  <a:extLst>
                    <a:ext uri="{9D8B030D-6E8A-4147-A177-3AD203B41FA5}">
                      <a16:colId xmlns:a16="http://schemas.microsoft.com/office/drawing/2014/main" val="20001"/>
                    </a:ext>
                  </a:extLst>
                </a:gridCol>
              </a:tblGrid>
              <a:tr h="306000">
                <a:tc gridSpan="2">
                  <a:txBody>
                    <a:bodyPr/>
                    <a:lstStyle/>
                    <a:p>
                      <a:pPr algn="ctr">
                        <a:buNone/>
                      </a:pPr>
                      <a:r>
                        <a:rPr lang="en-US" altLang="en-US" sz="1400" b="0" i="0" u="none" strike="noStrike">
                          <a:latin typeface="Times New Roman" panose="02020603050405020304"/>
                          <a:ea typeface="Times New Roman" panose="02020603050405020304"/>
                        </a:rPr>
                        <a:t>AC side (on-grid) </a:t>
                      </a:r>
                      <a:endParaRPr lang="zh-CN" altLang="en-US" sz="1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06000">
                <a:tc>
                  <a:txBody>
                    <a:bodyPr/>
                    <a:lstStyle/>
                    <a:p>
                      <a:pPr algn="ctr">
                        <a:buNone/>
                      </a:pPr>
                      <a:r>
                        <a:rPr lang="en-US" altLang="en-US" sz="1400" b="0" i="0" u="none" strike="noStrike">
                          <a:latin typeface="Times New Roman" panose="02020603050405020304"/>
                          <a:ea typeface="Times New Roman" panose="02020603050405020304"/>
                        </a:rPr>
                        <a:t>Application scenarios </a:t>
                      </a:r>
                      <a:endParaRPr 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Peak-load shifting, energy time shifting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06000">
                <a:tc>
                  <a:txBody>
                    <a:bodyPr/>
                    <a:lstStyle/>
                    <a:p>
                      <a:pPr algn="ctr">
                        <a:buNone/>
                      </a:pPr>
                      <a:r>
                        <a:rPr lang="en-US" altLang="en-US" sz="1400" b="0" i="0" u="none" strike="noStrike">
                          <a:latin typeface="Times New Roman" panose="02020603050405020304"/>
                          <a:ea typeface="Times New Roman" panose="02020603050405020304"/>
                        </a:rPr>
                        <a:t>Rated power </a:t>
                      </a:r>
                      <a:endParaRPr lang="zh-CN" sz="1400" dirty="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125kW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2"/>
                  </a:ext>
                </a:extLst>
              </a:tr>
              <a:tr h="306000">
                <a:tc>
                  <a:txBody>
                    <a:bodyPr/>
                    <a:lstStyle/>
                    <a:p>
                      <a:pPr algn="ctr">
                        <a:buNone/>
                      </a:pPr>
                      <a:r>
                        <a:rPr lang="en-US" altLang="en-US" sz="1400" b="0" i="0" u="none" strike="noStrike">
                          <a:latin typeface="Times New Roman" panose="02020603050405020304"/>
                          <a:ea typeface="Times New Roman" panose="02020603050405020304"/>
                        </a:rPr>
                        <a:t>Access mode </a:t>
                      </a:r>
                      <a:endParaRPr 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400Vac,3P+PE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06000">
                <a:tc>
                  <a:txBody>
                    <a:bodyPr/>
                    <a:lstStyle/>
                    <a:p>
                      <a:pPr algn="ctr">
                        <a:buNone/>
                      </a:pPr>
                      <a:r>
                        <a:rPr lang="en-US" altLang="en-US" sz="1400" b="0" i="0" u="none" strike="noStrike">
                          <a:latin typeface="Times New Roman" panose="02020603050405020304"/>
                          <a:ea typeface="Times New Roman" panose="02020603050405020304"/>
                        </a:rPr>
                        <a:t>Max. continuous input current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180A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06000">
                <a:tc>
                  <a:txBody>
                    <a:bodyPr/>
                    <a:lstStyle/>
                    <a:p>
                      <a:pPr algn="ctr">
                        <a:buNone/>
                      </a:pPr>
                      <a:r>
                        <a:rPr lang="en-US" altLang="en-US" sz="1400" b="0" i="0" u="none" strike="noStrike">
                          <a:latin typeface="Times New Roman" panose="02020603050405020304"/>
                          <a:ea typeface="Times New Roman" panose="02020603050405020304"/>
                        </a:rPr>
                        <a:t>Rated grid frequency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50HZ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06000">
                <a:tc>
                  <a:txBody>
                    <a:bodyPr/>
                    <a:lstStyle/>
                    <a:p>
                      <a:pPr algn="ctr">
                        <a:buNone/>
                      </a:pPr>
                      <a:r>
                        <a:rPr lang="en-US" altLang="en-US" sz="1400" b="0" i="0" u="none" strike="noStrike">
                          <a:latin typeface="Times New Roman" panose="02020603050405020304"/>
                          <a:ea typeface="Times New Roman" panose="02020603050405020304"/>
                        </a:rPr>
                        <a:t>Power factor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algn="ctr">
                        <a:buNone/>
                      </a:pPr>
                      <a:r>
                        <a:rPr lang="en-US" altLang="en-US" sz="1400" b="0" i="0" u="none" strike="noStrike">
                          <a:latin typeface="Times New Roman" panose="02020603050405020304"/>
                          <a:ea typeface="Times New Roman" panose="02020603050405020304"/>
                          <a:sym typeface="+mn-ea"/>
                        </a:rPr>
                        <a:t>0.8CAP~0.8IND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extLst>
                  <a:ext uri="{0D108BD9-81ED-4DB2-BD59-A6C34878D82A}">
                    <a16:rowId xmlns:a16="http://schemas.microsoft.com/office/drawing/2014/main" val="10006"/>
                  </a:ext>
                </a:extLst>
              </a:tr>
              <a:tr h="306000">
                <a:tc>
                  <a:txBody>
                    <a:bodyPr/>
                    <a:lstStyle/>
                    <a:p>
                      <a:pPr algn="ctr">
                        <a:buNone/>
                      </a:pPr>
                      <a:r>
                        <a:rPr lang="en-US" altLang="en-US" sz="1400" b="0" i="0" u="none" strike="noStrike">
                          <a:latin typeface="Times New Roman" panose="02020603050405020304"/>
                          <a:ea typeface="Times New Roman" panose="02020603050405020304"/>
                        </a:rPr>
                        <a:t>THDI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buNone/>
                      </a:pPr>
                      <a:r>
                        <a:rPr lang="en-US" altLang="en-US" sz="1400" b="0" i="0" u="none" strike="noStrike">
                          <a:latin typeface="Times New Roman" panose="02020603050405020304"/>
                          <a:ea typeface="Times New Roman" panose="02020603050405020304"/>
                        </a:rPr>
                        <a:t>&lt;3%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10007"/>
                  </a:ext>
                </a:extLst>
              </a:tr>
              <a:tr h="306000">
                <a:tc gridSpan="2">
                  <a:txBody>
                    <a:bodyPr/>
                    <a:lstStyle/>
                    <a:p>
                      <a:pPr algn="ctr">
                        <a:buNone/>
                      </a:pPr>
                      <a:r>
                        <a:rPr lang="en-US" altLang="en-US" sz="1400" b="1" i="0" u="none" strike="noStrike">
                          <a:solidFill>
                            <a:schemeClr val="lt1"/>
                          </a:solidFill>
                          <a:latin typeface="Times New Roman" panose="02020603050405020304"/>
                          <a:ea typeface="Times New Roman" panose="02020603050405020304"/>
                        </a:rPr>
                        <a:t>DC side</a:t>
                      </a:r>
                      <a:r>
                        <a:rPr lang="en-US" altLang="en-US" sz="1400" b="0" i="0" u="none" strike="noStrike">
                          <a:solidFill>
                            <a:schemeClr val="lt1"/>
                          </a:solidFill>
                          <a:latin typeface="Times New Roman" panose="02020603050405020304"/>
                          <a:ea typeface="Times New Roman" panose="02020603050405020304"/>
                        </a:rPr>
                        <a:t> </a:t>
                      </a:r>
                      <a:endParaRPr lang="zh-CN" altLang="en-US" sz="1400" b="1">
                        <a:solidFill>
                          <a:schemeClr val="lt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8"/>
                  </a:ext>
                </a:extLst>
              </a:tr>
              <a:tr h="306070">
                <a:tc>
                  <a:txBody>
                    <a:bodyPr/>
                    <a:lstStyle/>
                    <a:p>
                      <a:pPr algn="ctr">
                        <a:buNone/>
                      </a:pPr>
                      <a:r>
                        <a:rPr lang="en-US" altLang="en-US" sz="1400" b="0" i="0" u="none" strike="noStrike">
                          <a:latin typeface="Times New Roman" panose="02020603050405020304"/>
                          <a:ea typeface="Times New Roman" panose="02020603050405020304"/>
                        </a:rPr>
                        <a:t>Rated Energy </a:t>
                      </a:r>
                      <a:endParaRPr 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256kWh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06000">
                <a:tc>
                  <a:txBody>
                    <a:bodyPr/>
                    <a:lstStyle/>
                    <a:p>
                      <a:pPr algn="ctr">
                        <a:buNone/>
                      </a:pPr>
                      <a:r>
                        <a:rPr lang="en-US" altLang="en-US" sz="1400" b="0" i="0" u="none" strike="noStrike">
                          <a:latin typeface="Times New Roman" panose="02020603050405020304"/>
                          <a:ea typeface="Times New Roman" panose="02020603050405020304"/>
                        </a:rPr>
                        <a:t>Cell type </a:t>
                      </a:r>
                      <a:endParaRPr 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Lithium iron phosphate LFP3.2V 280AH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06000">
                <a:tc>
                  <a:txBody>
                    <a:bodyPr/>
                    <a:lstStyle/>
                    <a:p>
                      <a:pPr algn="ctr">
                        <a:buNone/>
                      </a:pPr>
                      <a:r>
                        <a:rPr lang="en-US" altLang="en-US" sz="1400" b="0" i="0" u="none" strike="noStrike">
                          <a:latin typeface="Times New Roman" panose="02020603050405020304"/>
                          <a:ea typeface="Times New Roman" panose="02020603050405020304"/>
                        </a:rPr>
                        <a:t>Cycle count </a:t>
                      </a:r>
                      <a:endParaRPr 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≥6600 times (0.5C,25℃, 80%EOL, 90%DOD)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06000">
                <a:tc>
                  <a:txBody>
                    <a:bodyPr/>
                    <a:lstStyle/>
                    <a:p>
                      <a:pPr algn="ctr">
                        <a:buNone/>
                      </a:pPr>
                      <a:r>
                        <a:rPr lang="en-US" altLang="en-US" sz="1400" b="0" i="0" u="none" strike="noStrike">
                          <a:latin typeface="Times New Roman" panose="02020603050405020304"/>
                          <a:ea typeface="Times New Roman" panose="02020603050405020304"/>
                        </a:rPr>
                        <a:t>Rated voltage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915.2V </a:t>
                      </a:r>
                      <a:endParaRPr lang="en-US" altLang="zh-CN"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2"/>
                  </a:ext>
                </a:extLst>
              </a:tr>
              <a:tr h="306000">
                <a:tc>
                  <a:txBody>
                    <a:bodyPr/>
                    <a:lstStyle/>
                    <a:p>
                      <a:pPr algn="ctr">
                        <a:buNone/>
                      </a:pPr>
                      <a:r>
                        <a:rPr lang="en-US" altLang="en-US" sz="1400" b="0" i="0" u="none" strike="noStrike">
                          <a:latin typeface="Times New Roman" panose="02020603050405020304"/>
                          <a:ea typeface="Times New Roman" panose="02020603050405020304"/>
                        </a:rPr>
                        <a:t>Voltage range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686.4V~1043.9V </a:t>
                      </a:r>
                      <a:endParaRPr lang="en-US" altLang="zh-CN" sz="1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06070">
                <a:tc>
                  <a:txBody>
                    <a:bodyPr/>
                    <a:lstStyle/>
                    <a:p>
                      <a:pPr algn="ctr">
                        <a:buNone/>
                      </a:pPr>
                      <a:r>
                        <a:rPr lang="en-US" altLang="en-US" sz="1400" b="0" i="0" u="none" strike="noStrike">
                          <a:solidFill>
                            <a:schemeClr val="tx1"/>
                          </a:solidFill>
                          <a:latin typeface="Times New Roman" panose="02020603050405020304"/>
                          <a:ea typeface="Times New Roman" panose="02020603050405020304"/>
                        </a:rPr>
                        <a:t>Charge/discharge efficiency </a:t>
                      </a:r>
                      <a:endParaRPr lang="zh-CN" altLang="en-US" sz="1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algn="ctr">
                        <a:buNone/>
                      </a:pPr>
                      <a:r>
                        <a:rPr lang="en-US" altLang="en-US" sz="1400" b="0" i="0" u="none" strike="noStrike">
                          <a:latin typeface="Times New Roman" panose="02020603050405020304"/>
                          <a:ea typeface="Times New Roman" panose="02020603050405020304"/>
                          <a:sym typeface="+mn-ea"/>
                        </a:rPr>
                        <a:t>≥90% </a:t>
                      </a:r>
                      <a:endParaRPr lang="en-US" altLang="zh-CN" sz="1400" dirty="0">
                        <a:solidFill>
                          <a:schemeClr val="bg1">
                            <a:lumMod val="75000"/>
                          </a:schemeClr>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extLst>
                  <a:ext uri="{0D108BD9-81ED-4DB2-BD59-A6C34878D82A}">
                    <a16:rowId xmlns:a16="http://schemas.microsoft.com/office/drawing/2014/main" val="10014"/>
                  </a:ext>
                </a:extLst>
              </a:tr>
              <a:tr h="306000">
                <a:tc>
                  <a:txBody>
                    <a:bodyPr/>
                    <a:lstStyle/>
                    <a:p>
                      <a:pPr algn="ctr">
                        <a:buNone/>
                      </a:pPr>
                      <a:r>
                        <a:rPr lang="en-US" altLang="en-US" sz="1400" b="0" i="0" u="none" strike="noStrike">
                          <a:latin typeface="Times New Roman" panose="02020603050405020304"/>
                          <a:ea typeface="Times New Roman" panose="02020603050405020304"/>
                        </a:rPr>
                        <a:t>Charging/ discharging current </a:t>
                      </a:r>
                      <a:endParaRPr lang="zh-CN" altLang="en-US" sz="1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128A(0.5C) </a:t>
                      </a:r>
                      <a:endParaRPr lang="en-US" altLang="zh-CN" sz="1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bl>
          </a:graphicData>
        </a:graphic>
      </p:graphicFrame>
      <p:pic>
        <p:nvPicPr>
          <p:cNvPr id="2" name="图片 1"/>
          <p:cNvPicPr>
            <a:picLocks noChangeAspect="1"/>
          </p:cNvPicPr>
          <p:nvPr>
            <p:custDataLst>
              <p:tags r:id="rId4"/>
            </p:custDataLst>
          </p:nvPr>
        </p:nvPicPr>
        <p:blipFill>
          <a:blip r:embed="rId6"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143240" cy="830997"/>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Technical Parameters of Industrial and Commercial Energy Storage</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3"/>
            </p:custDataLst>
          </p:nvPr>
        </p:nvGraphicFramePr>
        <p:xfrm>
          <a:off x="1203325" y="1179830"/>
          <a:ext cx="9936000" cy="4838160"/>
        </p:xfrm>
        <a:graphic>
          <a:graphicData uri="http://schemas.openxmlformats.org/drawingml/2006/table">
            <a:tbl>
              <a:tblPr firstRow="1" bandRow="1">
                <a:tableStyleId>{5C22544A-7EE6-4342-B048-85BDC9FD1C3A}</a:tableStyleId>
              </a:tblPr>
              <a:tblGrid>
                <a:gridCol w="4312920">
                  <a:extLst>
                    <a:ext uri="{9D8B030D-6E8A-4147-A177-3AD203B41FA5}">
                      <a16:colId xmlns:a16="http://schemas.microsoft.com/office/drawing/2014/main" val="20000"/>
                    </a:ext>
                  </a:extLst>
                </a:gridCol>
                <a:gridCol w="5623080">
                  <a:extLst>
                    <a:ext uri="{9D8B030D-6E8A-4147-A177-3AD203B41FA5}">
                      <a16:colId xmlns:a16="http://schemas.microsoft.com/office/drawing/2014/main" val="20001"/>
                    </a:ext>
                  </a:extLst>
                </a:gridCol>
              </a:tblGrid>
              <a:tr h="360000">
                <a:tc gridSpan="2">
                  <a:txBody>
                    <a:bodyPr/>
                    <a:lstStyle/>
                    <a:p>
                      <a:pPr algn="ctr">
                        <a:buNone/>
                      </a:pPr>
                      <a:r>
                        <a:rPr lang="en-US" altLang="en-US" sz="1400" b="0" i="0" u="none" strike="noStrike">
                          <a:latin typeface="Times New Roman" panose="02020603050405020304"/>
                          <a:ea typeface="Times New Roman" panose="02020603050405020304"/>
                        </a:rPr>
                        <a:t>Basic parameters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60000">
                <a:tc>
                  <a:txBody>
                    <a:bodyPr/>
                    <a:lstStyle/>
                    <a:p>
                      <a:pPr algn="ctr">
                        <a:buNone/>
                      </a:pPr>
                      <a:r>
                        <a:rPr lang="en-US" altLang="en-US" sz="1400" b="0" i="0" u="none" strike="noStrike">
                          <a:latin typeface="Times New Roman" panose="02020603050405020304"/>
                          <a:ea typeface="Times New Roman" panose="02020603050405020304"/>
                        </a:rPr>
                        <a:t>AC/DC switch time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≤10ms </a:t>
                      </a:r>
                      <a:endParaRPr lang="en-US" altLang="zh-CN"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60000">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Protection function </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Over/under voltage, over current, high/low temperature, high/low SOC, insulation detection and short-circuit protection </a:t>
                      </a:r>
                      <a:endParaRPr lang="en-US" altLang="zh-CN"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2"/>
                  </a:ext>
                </a:extLst>
              </a:tr>
              <a:tr h="360000">
                <a:tc>
                  <a:txBody>
                    <a:bodyPr/>
                    <a:lstStyle/>
                    <a:p>
                      <a:pPr algn="ctr">
                        <a:buNone/>
                      </a:pPr>
                      <a:r>
                        <a:rPr lang="en-US" altLang="en-US" sz="1400" b="0" i="0" u="none" strike="noStrike">
                          <a:latin typeface="Times New Roman" panose="02020603050405020304"/>
                          <a:ea typeface="Times New Roman" panose="02020603050405020304"/>
                        </a:rPr>
                        <a:t>Operating Temperature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－30℃~+50℃(&gt;45℃ derated) </a:t>
                      </a:r>
                      <a:endParaRPr lang="en-US" altLang="zh-CN"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60000">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Cooling method </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Air cooling (PCS), liquid cooling (cell) </a:t>
                      </a:r>
                      <a:endParaRPr lang="en-US" altLang="zh-CN"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60000">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Height above sea level, max. </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2000m </a:t>
                      </a:r>
                      <a:endParaRPr lang="en-US" altLang="zh-CN"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60000">
                <a:tc>
                  <a:txBody>
                    <a:bodyPr/>
                    <a:lstStyle/>
                    <a:p>
                      <a:pPr algn="ctr">
                        <a:buNone/>
                      </a:pPr>
                      <a:r>
                        <a:rPr lang="en-US" altLang="en-US" sz="1400" b="0" i="0" u="none" strike="noStrike">
                          <a:latin typeface="Times New Roman" panose="02020603050405020304"/>
                          <a:ea typeface="Times New Roman" panose="02020603050405020304"/>
                        </a:rPr>
                        <a:t>Firefighting Method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Aerosol + Perfluoro (optional) fire extinguishing agent </a:t>
                      </a:r>
                      <a:endParaRPr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360000">
                <a:tc>
                  <a:txBody>
                    <a:bodyPr/>
                    <a:lstStyle/>
                    <a:p>
                      <a:pPr algn="ctr">
                        <a:buNone/>
                      </a:pPr>
                      <a:r>
                        <a:rPr lang="en-US" altLang="en-US" sz="1400" b="0" i="0" u="none" strike="noStrike">
                          <a:latin typeface="Times New Roman" panose="02020603050405020304"/>
                          <a:ea typeface="Times New Roman" panose="02020603050405020304"/>
                        </a:rPr>
                        <a:t>Max. conversion efficiency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92 (excluding auxiliary power consumption) </a:t>
                      </a:r>
                      <a:endParaRPr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60000">
                <a:tc>
                  <a:txBody>
                    <a:bodyPr/>
                    <a:lstStyle/>
                    <a:p>
                      <a:pPr algn="ctr">
                        <a:buNone/>
                      </a:pPr>
                      <a:r>
                        <a:rPr lang="en-US" altLang="en-US" sz="1400" b="0" i="0" u="none" strike="noStrike">
                          <a:latin typeface="Times New Roman" panose="02020603050405020304"/>
                          <a:ea typeface="Times New Roman" panose="02020603050405020304"/>
                        </a:rPr>
                        <a:t>Protection grade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IP55 (battery pack IP67)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360000">
                <a:tc>
                  <a:txBody>
                    <a:bodyPr/>
                    <a:lstStyle/>
                    <a:p>
                      <a:pPr algn="ctr">
                        <a:buNone/>
                      </a:pPr>
                      <a:r>
                        <a:rPr lang="en-US" altLang="en-US" sz="1400" b="0" i="0" u="none" strike="noStrike">
                          <a:latin typeface="Times New Roman" panose="02020603050405020304"/>
                          <a:ea typeface="Times New Roman" panose="02020603050405020304"/>
                        </a:rPr>
                        <a:t>Noise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＜70dB@25℃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60000">
                <a:tc>
                  <a:txBody>
                    <a:bodyPr/>
                    <a:lstStyle/>
                    <a:p>
                      <a:pPr algn="ctr">
                        <a:buNone/>
                      </a:pPr>
                      <a:r>
                        <a:rPr lang="en-US" altLang="en-US" sz="1400" b="0" i="0" u="none" strike="noStrike">
                          <a:latin typeface="Times New Roman" panose="02020603050405020304"/>
                          <a:ea typeface="Times New Roman" panose="02020603050405020304"/>
                        </a:rPr>
                        <a:t>Communication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RS485, CAN, Ethernet, ModbusTCP/RTU </a:t>
                      </a:r>
                      <a:endParaRPr 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60000">
                <a:tc>
                  <a:txBody>
                    <a:bodyPr/>
                    <a:lstStyle/>
                    <a:p>
                      <a:pPr algn="ctr">
                        <a:buNone/>
                      </a:pPr>
                      <a:r>
                        <a:rPr lang="en-US" altLang="en-US" sz="1400" b="0" i="0" u="none" strike="noStrike">
                          <a:latin typeface="Times New Roman" panose="02020603050405020304"/>
                          <a:ea typeface="Times New Roman" panose="02020603050405020304"/>
                          <a:sym typeface="+mn-ea"/>
                        </a:rPr>
                        <a:t>Dimensions (W*D*H) mm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1030x1320x2480mm </a:t>
                      </a:r>
                      <a:endParaRPr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60000">
                <a:tc>
                  <a:txBody>
                    <a:bodyPr/>
                    <a:lstStyle/>
                    <a:p>
                      <a:pPr algn="ctr">
                        <a:buNone/>
                      </a:pPr>
                      <a:r>
                        <a:rPr lang="en-US" altLang="en-US" sz="1400" b="0" i="0" u="none" strike="noStrike">
                          <a:latin typeface="Times New Roman" panose="02020603050405020304"/>
                          <a:ea typeface="Times New Roman" panose="02020603050405020304"/>
                        </a:rPr>
                        <a:t>Weight </a:t>
                      </a:r>
                      <a:endParaRPr lang="zh-CN" altLang="en-US" sz="1400">
                        <a:latin typeface="微软雅黑" panose="020B0503020204020204" pitchFamily="34" charset="-122"/>
                        <a:ea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algn="ctr">
                        <a:buNone/>
                      </a:pPr>
                      <a:r>
                        <a:rPr lang="en-US" altLang="en-US" sz="1400" b="0" i="0" u="none" strike="noStrike">
                          <a:latin typeface="Times New Roman" panose="02020603050405020304"/>
                          <a:ea typeface="Times New Roman" panose="02020603050405020304"/>
                          <a:cs typeface="微软雅黑" panose="020B0503020204020204" pitchFamily="34" charset="-122"/>
                        </a:rPr>
                        <a:t>2700 kg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extLst>
                  <a:ext uri="{0D108BD9-81ED-4DB2-BD59-A6C34878D82A}">
                    <a16:rowId xmlns:a16="http://schemas.microsoft.com/office/drawing/2014/main" val="10012"/>
                  </a:ext>
                </a:extLst>
              </a:tr>
            </a:tbl>
          </a:graphicData>
        </a:graphic>
      </p:graphicFrame>
      <p:pic>
        <p:nvPicPr>
          <p:cNvPr id="3" name="图片 2"/>
          <p:cNvPicPr>
            <a:picLocks noChangeAspect="1"/>
          </p:cNvPicPr>
          <p:nvPr>
            <p:custDataLst>
              <p:tags r:id="rId4"/>
            </p:custDataLst>
          </p:nvPr>
        </p:nvPicPr>
        <p:blipFill>
          <a:blip r:embed="rId6"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4225" y="1306830"/>
            <a:ext cx="3342640" cy="4872355"/>
          </a:xfrm>
          <a:prstGeom prst="rect">
            <a:avLst/>
          </a:prstGeom>
        </p:spPr>
      </p:pic>
      <p:sp>
        <p:nvSpPr>
          <p:cNvPr id="6" name="矩形 5"/>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2"/>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3.3 Display Drawing of Household Energy Storage Effects</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pic>
        <p:nvPicPr>
          <p:cNvPr id="2" name="图片 1"/>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1352550" y="1851025"/>
            <a:ext cx="1987200" cy="3213735"/>
          </a:xfrm>
          <a:custGeom>
            <a:avLst/>
            <a:gdLst>
              <a:gd name="adj1" fmla="val 16667"/>
              <a:gd name="adj2" fmla="val 0"/>
              <a:gd name="a1" fmla="pin 0 adj1 50000"/>
              <a:gd name="a2" fmla="pin 0 adj2 50000"/>
              <a:gd name="tx1" fmla="*/ ss a1 100000"/>
              <a:gd name="tx2" fmla="+- r 0 tx1"/>
              <a:gd name="bx1" fmla="*/ ss a2 100000"/>
              <a:gd name="bx2" fmla="+- r 0 bx1"/>
              <a:gd name="by1" fmla="+- b 0 bx1"/>
              <a:gd name="d" fmla="+- tx1 0 bx1"/>
              <a:gd name="tdx" fmla="*/ tx1 29289 100000"/>
              <a:gd name="bdx" fmla="*/ bx1 29289 100000"/>
              <a:gd name="il" fmla="?: d tdx bdx"/>
              <a:gd name="ir" fmla="+- r 0 il"/>
              <a:gd name="ib" fmla="+- b 0 bdx"/>
            </a:gdLst>
            <a:ahLst/>
            <a:cxnLst>
              <a:cxn ang="0">
                <a:pos x="r" y="vc"/>
              </a:cxn>
              <a:cxn ang="cd4">
                <a:pos x="hc" y="b"/>
              </a:cxn>
              <a:cxn ang="cd2">
                <a:pos x="l" y="vc"/>
              </a:cxn>
              <a:cxn ang="3">
                <a:pos x="hc" y="t"/>
              </a:cxn>
            </a:cxnLst>
            <a:rect l="l" t="t" r="r" b="b"/>
            <a:pathLst>
              <a:path w="3129" h="5061">
                <a:moveTo>
                  <a:pt x="522" y="0"/>
                </a:moveTo>
                <a:lnTo>
                  <a:pt x="2607" y="0"/>
                </a:lnTo>
                <a:cubicBezTo>
                  <a:pt x="2896" y="0"/>
                  <a:pt x="3129" y="233"/>
                  <a:pt x="3129" y="522"/>
                </a:cubicBezTo>
                <a:lnTo>
                  <a:pt x="3129" y="4410"/>
                </a:lnTo>
                <a:lnTo>
                  <a:pt x="3129" y="4410"/>
                </a:lnTo>
                <a:lnTo>
                  <a:pt x="1565" y="5061"/>
                </a:lnTo>
                <a:lnTo>
                  <a:pt x="0" y="4410"/>
                </a:lnTo>
                <a:lnTo>
                  <a:pt x="0" y="522"/>
                </a:lnTo>
                <a:cubicBezTo>
                  <a:pt x="0" y="233"/>
                  <a:pt x="233" y="0"/>
                  <a:pt x="522" y="0"/>
                </a:cubicBezTo>
                <a:close/>
              </a:path>
            </a:pathLst>
          </a:cu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j-ea"/>
              <a:ea typeface="+mj-ea"/>
            </a:endParaRPr>
          </a:p>
        </p:txBody>
      </p:sp>
      <p:sp>
        <p:nvSpPr>
          <p:cNvPr id="38" name="任意多边形 37"/>
          <p:cNvSpPr/>
          <p:nvPr/>
        </p:nvSpPr>
        <p:spPr>
          <a:xfrm>
            <a:off x="3781710" y="1851025"/>
            <a:ext cx="1986915" cy="3213735"/>
          </a:xfrm>
          <a:custGeom>
            <a:avLst/>
            <a:gdLst>
              <a:gd name="adj1" fmla="val 16667"/>
              <a:gd name="adj2" fmla="val 0"/>
              <a:gd name="a1" fmla="pin 0 adj1 50000"/>
              <a:gd name="a2" fmla="pin 0 adj2 50000"/>
              <a:gd name="tx1" fmla="*/ ss a1 100000"/>
              <a:gd name="tx2" fmla="+- r 0 tx1"/>
              <a:gd name="bx1" fmla="*/ ss a2 100000"/>
              <a:gd name="bx2" fmla="+- r 0 bx1"/>
              <a:gd name="by1" fmla="+- b 0 bx1"/>
              <a:gd name="d" fmla="+- tx1 0 bx1"/>
              <a:gd name="tdx" fmla="*/ tx1 29289 100000"/>
              <a:gd name="bdx" fmla="*/ bx1 29289 100000"/>
              <a:gd name="il" fmla="?: d tdx bdx"/>
              <a:gd name="ir" fmla="+- r 0 il"/>
              <a:gd name="ib" fmla="+- b 0 bdx"/>
            </a:gdLst>
            <a:ahLst/>
            <a:cxnLst>
              <a:cxn ang="0">
                <a:pos x="r" y="vc"/>
              </a:cxn>
              <a:cxn ang="cd4">
                <a:pos x="hc" y="b"/>
              </a:cxn>
              <a:cxn ang="cd2">
                <a:pos x="l" y="vc"/>
              </a:cxn>
              <a:cxn ang="3">
                <a:pos x="hc" y="t"/>
              </a:cxn>
            </a:cxnLst>
            <a:rect l="l" t="t" r="r" b="b"/>
            <a:pathLst>
              <a:path w="3129" h="5061">
                <a:moveTo>
                  <a:pt x="522" y="0"/>
                </a:moveTo>
                <a:lnTo>
                  <a:pt x="2607" y="0"/>
                </a:lnTo>
                <a:cubicBezTo>
                  <a:pt x="2896" y="0"/>
                  <a:pt x="3129" y="233"/>
                  <a:pt x="3129" y="522"/>
                </a:cubicBezTo>
                <a:lnTo>
                  <a:pt x="3129" y="4410"/>
                </a:lnTo>
                <a:lnTo>
                  <a:pt x="3129" y="4410"/>
                </a:lnTo>
                <a:lnTo>
                  <a:pt x="1565" y="5061"/>
                </a:lnTo>
                <a:lnTo>
                  <a:pt x="0" y="4410"/>
                </a:lnTo>
                <a:lnTo>
                  <a:pt x="0" y="522"/>
                </a:lnTo>
                <a:cubicBezTo>
                  <a:pt x="0" y="233"/>
                  <a:pt x="233" y="0"/>
                  <a:pt x="522" y="0"/>
                </a:cubicBezTo>
                <a:close/>
              </a:path>
            </a:pathLst>
          </a:cu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j-ea"/>
              <a:ea typeface="+mj-ea"/>
            </a:endParaRPr>
          </a:p>
        </p:txBody>
      </p:sp>
      <p:sp>
        <p:nvSpPr>
          <p:cNvPr id="7" name="任意多边形 6"/>
          <p:cNvSpPr/>
          <p:nvPr/>
        </p:nvSpPr>
        <p:spPr>
          <a:xfrm>
            <a:off x="6211220" y="1851025"/>
            <a:ext cx="1986915" cy="3213735"/>
          </a:xfrm>
          <a:custGeom>
            <a:avLst/>
            <a:gdLst>
              <a:gd name="adj1" fmla="val 16667"/>
              <a:gd name="adj2" fmla="val 0"/>
              <a:gd name="a1" fmla="pin 0 adj1 50000"/>
              <a:gd name="a2" fmla="pin 0 adj2 50000"/>
              <a:gd name="tx1" fmla="*/ ss a1 100000"/>
              <a:gd name="tx2" fmla="+- r 0 tx1"/>
              <a:gd name="bx1" fmla="*/ ss a2 100000"/>
              <a:gd name="bx2" fmla="+- r 0 bx1"/>
              <a:gd name="by1" fmla="+- b 0 bx1"/>
              <a:gd name="d" fmla="+- tx1 0 bx1"/>
              <a:gd name="tdx" fmla="*/ tx1 29289 100000"/>
              <a:gd name="bdx" fmla="*/ bx1 29289 100000"/>
              <a:gd name="il" fmla="?: d tdx bdx"/>
              <a:gd name="ir" fmla="+- r 0 il"/>
              <a:gd name="ib" fmla="+- b 0 bdx"/>
            </a:gdLst>
            <a:ahLst/>
            <a:cxnLst>
              <a:cxn ang="0">
                <a:pos x="r" y="vc"/>
              </a:cxn>
              <a:cxn ang="cd4">
                <a:pos x="hc" y="b"/>
              </a:cxn>
              <a:cxn ang="cd2">
                <a:pos x="l" y="vc"/>
              </a:cxn>
              <a:cxn ang="3">
                <a:pos x="hc" y="t"/>
              </a:cxn>
            </a:cxnLst>
            <a:rect l="l" t="t" r="r" b="b"/>
            <a:pathLst>
              <a:path w="3129" h="5061">
                <a:moveTo>
                  <a:pt x="522" y="0"/>
                </a:moveTo>
                <a:lnTo>
                  <a:pt x="2607" y="0"/>
                </a:lnTo>
                <a:cubicBezTo>
                  <a:pt x="2896" y="0"/>
                  <a:pt x="3129" y="233"/>
                  <a:pt x="3129" y="522"/>
                </a:cubicBezTo>
                <a:lnTo>
                  <a:pt x="3129" y="4410"/>
                </a:lnTo>
                <a:lnTo>
                  <a:pt x="3129" y="4410"/>
                </a:lnTo>
                <a:lnTo>
                  <a:pt x="1565" y="5061"/>
                </a:lnTo>
                <a:lnTo>
                  <a:pt x="0" y="4410"/>
                </a:lnTo>
                <a:lnTo>
                  <a:pt x="0" y="522"/>
                </a:lnTo>
                <a:cubicBezTo>
                  <a:pt x="0" y="233"/>
                  <a:pt x="233" y="0"/>
                  <a:pt x="522" y="0"/>
                </a:cubicBezTo>
                <a:close/>
              </a:path>
            </a:pathLst>
          </a:cu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j-ea"/>
              <a:ea typeface="+mj-ea"/>
            </a:endParaRPr>
          </a:p>
        </p:txBody>
      </p:sp>
      <p:sp>
        <p:nvSpPr>
          <p:cNvPr id="40" name="任意多边形 39"/>
          <p:cNvSpPr/>
          <p:nvPr/>
        </p:nvSpPr>
        <p:spPr>
          <a:xfrm>
            <a:off x="8640730" y="1851025"/>
            <a:ext cx="1986915" cy="3213735"/>
          </a:xfrm>
          <a:custGeom>
            <a:avLst/>
            <a:gdLst>
              <a:gd name="adj1" fmla="val 16667"/>
              <a:gd name="adj2" fmla="val 0"/>
              <a:gd name="a1" fmla="pin 0 adj1 50000"/>
              <a:gd name="a2" fmla="pin 0 adj2 50000"/>
              <a:gd name="tx1" fmla="*/ ss a1 100000"/>
              <a:gd name="tx2" fmla="+- r 0 tx1"/>
              <a:gd name="bx1" fmla="*/ ss a2 100000"/>
              <a:gd name="bx2" fmla="+- r 0 bx1"/>
              <a:gd name="by1" fmla="+- b 0 bx1"/>
              <a:gd name="d" fmla="+- tx1 0 bx1"/>
              <a:gd name="tdx" fmla="*/ tx1 29289 100000"/>
              <a:gd name="bdx" fmla="*/ bx1 29289 100000"/>
              <a:gd name="il" fmla="?: d tdx bdx"/>
              <a:gd name="ir" fmla="+- r 0 il"/>
              <a:gd name="ib" fmla="+- b 0 bdx"/>
            </a:gdLst>
            <a:ahLst/>
            <a:cxnLst>
              <a:cxn ang="0">
                <a:pos x="r" y="vc"/>
              </a:cxn>
              <a:cxn ang="cd4">
                <a:pos x="hc" y="b"/>
              </a:cxn>
              <a:cxn ang="cd2">
                <a:pos x="l" y="vc"/>
              </a:cxn>
              <a:cxn ang="3">
                <a:pos x="hc" y="t"/>
              </a:cxn>
            </a:cxnLst>
            <a:rect l="l" t="t" r="r" b="b"/>
            <a:pathLst>
              <a:path w="3129" h="5061">
                <a:moveTo>
                  <a:pt x="522" y="0"/>
                </a:moveTo>
                <a:lnTo>
                  <a:pt x="2607" y="0"/>
                </a:lnTo>
                <a:cubicBezTo>
                  <a:pt x="2896" y="0"/>
                  <a:pt x="3129" y="233"/>
                  <a:pt x="3129" y="522"/>
                </a:cubicBezTo>
                <a:lnTo>
                  <a:pt x="3129" y="4410"/>
                </a:lnTo>
                <a:lnTo>
                  <a:pt x="3129" y="4410"/>
                </a:lnTo>
                <a:lnTo>
                  <a:pt x="1565" y="5061"/>
                </a:lnTo>
                <a:lnTo>
                  <a:pt x="0" y="4410"/>
                </a:lnTo>
                <a:lnTo>
                  <a:pt x="0" y="522"/>
                </a:lnTo>
                <a:cubicBezTo>
                  <a:pt x="0" y="233"/>
                  <a:pt x="233" y="0"/>
                  <a:pt x="522" y="0"/>
                </a:cubicBezTo>
                <a:close/>
              </a:path>
            </a:pathLst>
          </a:cu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j-ea"/>
              <a:ea typeface="+mj-ea"/>
            </a:endParaRPr>
          </a:p>
        </p:txBody>
      </p:sp>
      <p:sp>
        <p:nvSpPr>
          <p:cNvPr id="52" name="椭圆 51"/>
          <p:cNvSpPr/>
          <p:nvPr/>
        </p:nvSpPr>
        <p:spPr>
          <a:xfrm>
            <a:off x="1924685" y="1449070"/>
            <a:ext cx="822960" cy="8229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1200" dirty="0">
                <a:solidFill>
                  <a:schemeClr val="bg1"/>
                </a:solidFill>
                <a:latin typeface="Times New Roman" panose="02020603050405020304"/>
                <a:ea typeface="Times New Roman" panose="02020603050405020304"/>
                <a:cs typeface="04b" panose="00000400000000000000" charset="0"/>
              </a:rPr>
              <a:t>Safe </a:t>
            </a:r>
            <a:endParaRPr lang="zh-CN" altLang="en-US" sz="1200" dirty="0">
              <a:solidFill>
                <a:schemeClr val="bg1"/>
              </a:solidFill>
              <a:latin typeface="+mj-ea"/>
              <a:cs typeface="04b" panose="00000400000000000000" charset="0"/>
            </a:endParaRPr>
          </a:p>
          <a:p>
            <a:pPr algn="ctr"/>
            <a:r>
              <a:rPr lang="en-US" altLang="en-US" sz="1200" dirty="0">
                <a:solidFill>
                  <a:schemeClr val="bg1"/>
                </a:solidFill>
                <a:latin typeface="Times New Roman" panose="02020603050405020304"/>
                <a:ea typeface="Times New Roman" panose="02020603050405020304"/>
                <a:cs typeface="04b" panose="00000400000000000000" charset="0"/>
              </a:rPr>
              <a:t>Reliable</a:t>
            </a:r>
            <a:endParaRPr lang="zh-CN" altLang="en-US" sz="1200" dirty="0">
              <a:latin typeface="+mj-ea"/>
              <a:ea typeface="+mj-ea"/>
            </a:endParaRPr>
          </a:p>
        </p:txBody>
      </p:sp>
      <p:sp>
        <p:nvSpPr>
          <p:cNvPr id="67" name="Rectangle 72"/>
          <p:cNvSpPr/>
          <p:nvPr/>
        </p:nvSpPr>
        <p:spPr>
          <a:xfrm>
            <a:off x="852170" y="2295525"/>
            <a:ext cx="2415540" cy="2183765"/>
          </a:xfrm>
          <a:prstGeom prst="rect">
            <a:avLst/>
          </a:prstGeom>
        </p:spPr>
        <p:txBody>
          <a:bodyPr wrap="square" lIns="91440" tIns="45720" rIns="91440" bIns="45720">
            <a:spAutoFit/>
          </a:bodyPr>
          <a:lstStyle/>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LFP (LiFePO</a:t>
            </a:r>
            <a:r>
              <a:rPr lang="en-US" altLang="en-US" sz="1200" b="0" i="0" u="none" strike="noStrike" baseline="-25000" dirty="0">
                <a:solidFill>
                  <a:schemeClr val="bg1"/>
                </a:solidFill>
                <a:latin typeface="Times New Roman" panose="02020603050405020304"/>
                <a:ea typeface="Times New Roman" panose="02020603050405020304"/>
                <a:cs typeface="微软雅黑" panose="020B0503020204020204" pitchFamily="34" charset="-122"/>
                <a:sym typeface="+mn-ea"/>
              </a:rPr>
              <a:t>4</a:t>
            </a: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 battery, 10000 cycles, safe and reliable. </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3-stage safety design (module, pack, system). </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IP65 protection grade, outdoor installation, far from living room </a:t>
            </a:r>
            <a:endParaRPr lang="zh-CN" altLang="en-US" sz="1200" dirty="0">
              <a:solidFill>
                <a:schemeClr val="bg1"/>
              </a:solidFill>
              <a:latin typeface="思源黑体" panose="020B0400000000000000" charset="-122"/>
              <a:ea typeface="思源黑体" panose="020B0400000000000000" charset="-122"/>
              <a:cs typeface="思源黑体" panose="020B0400000000000000" charset="-122"/>
              <a:sym typeface="+mn-ea"/>
            </a:endParaRPr>
          </a:p>
        </p:txBody>
      </p:sp>
      <p:sp>
        <p:nvSpPr>
          <p:cNvPr id="70" name="Rectangle 72"/>
          <p:cNvSpPr/>
          <p:nvPr/>
        </p:nvSpPr>
        <p:spPr>
          <a:xfrm>
            <a:off x="3307081" y="2287905"/>
            <a:ext cx="2526379" cy="1846580"/>
          </a:xfrm>
          <a:prstGeom prst="rect">
            <a:avLst/>
          </a:prstGeom>
        </p:spPr>
        <p:txBody>
          <a:bodyPr wrap="square" lIns="91440" tIns="45720" rIns="91440" bIns="45720">
            <a:spAutoFit/>
          </a:bodyPr>
          <a:lstStyle/>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思源黑体" panose="020B0400000000000000" charset="-122"/>
                <a:sym typeface="+mn-ea"/>
              </a:rPr>
              <a:t>Low-cost electricity generated by PV power generation  can satisfy the household electrical loads. </a:t>
            </a:r>
            <a:endParaRPr sz="1200" dirty="0">
              <a:solidFill>
                <a:schemeClr val="bg1"/>
              </a:solidFill>
              <a:latin typeface="微软雅黑" panose="020B0503020204020204" pitchFamily="34" charset="-122"/>
              <a:ea typeface="微软雅黑" panose="020B0503020204020204" pitchFamily="34" charset="-122"/>
              <a:cs typeface="思源黑体" panose="020B0400000000000000"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思源黑体" panose="020B0400000000000000" charset="-122"/>
                <a:sym typeface="+mn-ea"/>
              </a:rPr>
              <a:t>Reduce water and electricity expense based on peak shift function </a:t>
            </a:r>
            <a:endParaRPr lang="zh-CN" altLang="en-US" sz="1200" dirty="0">
              <a:solidFill>
                <a:schemeClr val="bg1"/>
              </a:solidFill>
              <a:latin typeface="微软雅黑" panose="020B0503020204020204" pitchFamily="34" charset="-122"/>
              <a:ea typeface="微软雅黑" panose="020B0503020204020204" pitchFamily="34" charset="-122"/>
              <a:cs typeface="思源黑体" panose="020B0400000000000000" charset="-122"/>
              <a:sym typeface="+mn-ea"/>
            </a:endParaRPr>
          </a:p>
        </p:txBody>
      </p:sp>
      <p:sp>
        <p:nvSpPr>
          <p:cNvPr id="73" name="Rectangle 72"/>
          <p:cNvSpPr/>
          <p:nvPr/>
        </p:nvSpPr>
        <p:spPr>
          <a:xfrm>
            <a:off x="5731785" y="2310130"/>
            <a:ext cx="2466350" cy="2143215"/>
          </a:xfrm>
          <a:prstGeom prst="rect">
            <a:avLst/>
          </a:prstGeom>
        </p:spPr>
        <p:txBody>
          <a:bodyPr wrap="square" lIns="91440" tIns="45720" rIns="91440" bIns="45720">
            <a:spAutoFit/>
          </a:bodyPr>
          <a:lstStyle/>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Modular design, easy increase or decrease of modules </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Plug and play, quick installation in 30 minutes by one operator </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Save space, occupied area is 0.15m</a:t>
            </a:r>
            <a:r>
              <a:rPr lang="en-US" altLang="en-US" sz="1200" b="0" i="0" u="none" strike="noStrike" baseline="30000" dirty="0">
                <a:solidFill>
                  <a:schemeClr val="bg1"/>
                </a:solidFill>
                <a:latin typeface="Times New Roman" panose="02020603050405020304"/>
                <a:ea typeface="Times New Roman" panose="02020603050405020304"/>
                <a:cs typeface="微软雅黑" panose="020B0503020204020204" pitchFamily="34" charset="-122"/>
                <a:sym typeface="+mn-ea"/>
              </a:rPr>
              <a:t>2</a:t>
            </a: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 only </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6" name="Rectangle 72"/>
          <p:cNvSpPr/>
          <p:nvPr/>
        </p:nvSpPr>
        <p:spPr>
          <a:xfrm>
            <a:off x="8136163" y="2312035"/>
            <a:ext cx="2466350" cy="1586140"/>
          </a:xfrm>
          <a:prstGeom prst="rect">
            <a:avLst/>
          </a:prstGeom>
        </p:spPr>
        <p:txBody>
          <a:bodyPr wrap="square" lIns="91440" tIns="45720" rIns="91440" bIns="45720">
            <a:spAutoFit/>
          </a:bodyPr>
          <a:lstStyle/>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Monitor system running though global cloud platform and mobile App. </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742950" lvl="1" indent="-285750">
              <a:lnSpc>
                <a:spcPct val="130000"/>
              </a:lnSpc>
              <a:spcBef>
                <a:spcPts val="600"/>
              </a:spcBef>
              <a:buFont typeface="Wingdings" panose="05000000000000000000" charset="0"/>
              <a:buChar char="l"/>
            </a:pPr>
            <a:r>
              <a:rPr lang="en-US" altLang="en-US" sz="1200" b="0" i="0" u="none" strike="noStrike" dirty="0">
                <a:solidFill>
                  <a:schemeClr val="bg1"/>
                </a:solidFill>
                <a:latin typeface="Times New Roman" panose="02020603050405020304"/>
                <a:ea typeface="Times New Roman" panose="02020603050405020304"/>
                <a:cs typeface="微软雅黑" panose="020B0503020204020204" pitchFamily="34" charset="-122"/>
                <a:sym typeface="+mn-ea"/>
              </a:rPr>
              <a:t>Clear display of system working status </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椭圆 1"/>
          <p:cNvSpPr/>
          <p:nvPr>
            <p:custDataLst>
              <p:tags r:id="rId2"/>
            </p:custDataLst>
          </p:nvPr>
        </p:nvSpPr>
        <p:spPr>
          <a:xfrm>
            <a:off x="4363720" y="1396365"/>
            <a:ext cx="822960" cy="8229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1100" dirty="0">
                <a:solidFill>
                  <a:schemeClr val="bg1"/>
                </a:solidFill>
                <a:latin typeface="Times New Roman" panose="02020603050405020304"/>
              </a:rPr>
              <a:t>Economic </a:t>
            </a:r>
            <a:endParaRPr lang="zh-CN" altLang="en-US" sz="1100" dirty="0">
              <a:solidFill>
                <a:schemeClr val="bg1"/>
              </a:solidFill>
              <a:latin typeface="Times New Roman" panose="02020603050405020304"/>
            </a:endParaRPr>
          </a:p>
          <a:p>
            <a:pPr algn="ctr"/>
            <a:r>
              <a:rPr lang="en-US" altLang="en-US" sz="1100" dirty="0">
                <a:solidFill>
                  <a:schemeClr val="bg1"/>
                </a:solidFill>
                <a:latin typeface="Times New Roman" panose="02020603050405020304"/>
              </a:rPr>
              <a:t>Efficient </a:t>
            </a:r>
            <a:endParaRPr lang="zh-CN" altLang="en-US" sz="1100" dirty="0">
              <a:solidFill>
                <a:schemeClr val="bg1"/>
              </a:solidFill>
              <a:latin typeface="Times New Roman" panose="02020603050405020304"/>
            </a:endParaRPr>
          </a:p>
        </p:txBody>
      </p:sp>
      <p:sp>
        <p:nvSpPr>
          <p:cNvPr id="3" name="椭圆 2"/>
          <p:cNvSpPr/>
          <p:nvPr>
            <p:custDataLst>
              <p:tags r:id="rId3"/>
            </p:custDataLst>
          </p:nvPr>
        </p:nvSpPr>
        <p:spPr>
          <a:xfrm>
            <a:off x="6802755" y="1396365"/>
            <a:ext cx="822960" cy="8229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900" dirty="0">
                <a:solidFill>
                  <a:schemeClr val="bg1"/>
                </a:solidFill>
                <a:latin typeface="Times New Roman" panose="02020603050405020304"/>
              </a:rPr>
              <a:t>Flexible </a:t>
            </a:r>
            <a:endParaRPr lang="zh-CN" altLang="en-US" sz="900" dirty="0">
              <a:solidFill>
                <a:schemeClr val="bg1"/>
              </a:solidFill>
              <a:latin typeface="Times New Roman" panose="02020603050405020304"/>
            </a:endParaRPr>
          </a:p>
          <a:p>
            <a:pPr algn="ctr"/>
            <a:r>
              <a:rPr lang="en-US" altLang="en-US" sz="900" dirty="0">
                <a:solidFill>
                  <a:schemeClr val="bg1"/>
                </a:solidFill>
                <a:latin typeface="Times New Roman" panose="02020603050405020304"/>
              </a:rPr>
              <a:t>Convenient </a:t>
            </a:r>
            <a:endParaRPr lang="zh-CN" altLang="en-US" sz="900" dirty="0">
              <a:solidFill>
                <a:schemeClr val="bg1"/>
              </a:solidFill>
              <a:latin typeface="Times New Roman" panose="02020603050405020304"/>
            </a:endParaRPr>
          </a:p>
        </p:txBody>
      </p:sp>
      <p:sp>
        <p:nvSpPr>
          <p:cNvPr id="4" name="椭圆 3"/>
          <p:cNvSpPr/>
          <p:nvPr>
            <p:custDataLst>
              <p:tags r:id="rId4"/>
            </p:custDataLst>
          </p:nvPr>
        </p:nvSpPr>
        <p:spPr>
          <a:xfrm>
            <a:off x="9241790" y="1449070"/>
            <a:ext cx="822960" cy="82296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1100" dirty="0">
                <a:solidFill>
                  <a:schemeClr val="bg1"/>
                </a:solidFill>
                <a:latin typeface="Times New Roman" panose="02020603050405020304"/>
              </a:rPr>
              <a:t>Digital </a:t>
            </a:r>
            <a:endParaRPr lang="zh-CN" altLang="en-US" sz="1100" dirty="0">
              <a:solidFill>
                <a:schemeClr val="bg1"/>
              </a:solidFill>
              <a:latin typeface="Times New Roman" panose="02020603050405020304"/>
            </a:endParaRPr>
          </a:p>
          <a:p>
            <a:pPr algn="ctr"/>
            <a:r>
              <a:rPr lang="en-US" altLang="en-US" sz="1100" dirty="0">
                <a:solidFill>
                  <a:schemeClr val="bg1"/>
                </a:solidFill>
                <a:latin typeface="Times New Roman" panose="02020603050405020304"/>
              </a:rPr>
              <a:t>Intelligent </a:t>
            </a:r>
            <a:endParaRPr lang="zh-CN" altLang="en-US" sz="1100" dirty="0">
              <a:solidFill>
                <a:schemeClr val="bg1"/>
              </a:solidFill>
              <a:latin typeface="Times New Roman" panose="02020603050405020304"/>
            </a:endParaRPr>
          </a:p>
        </p:txBody>
      </p:sp>
      <p:sp>
        <p:nvSpPr>
          <p:cNvPr id="19" name="矩形 18"/>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5"/>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3.3.1 Features of Household Energy Storage System</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pic>
        <p:nvPicPr>
          <p:cNvPr id="5" name="图片 4"/>
          <p:cNvPicPr>
            <a:picLocks noChangeAspect="1"/>
          </p:cNvPicPr>
          <p:nvPr>
            <p:custDataLst>
              <p:tags r:id="rId6"/>
            </p:custDataLst>
          </p:nvPr>
        </p:nvPicPr>
        <p:blipFill>
          <a:blip r:embed="rId8"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2"/>
            </p:custDataLst>
          </p:nvPr>
        </p:nvGraphicFramePr>
        <p:xfrm>
          <a:off x="1530350" y="1249680"/>
          <a:ext cx="9180000" cy="5035550"/>
        </p:xfrm>
        <a:graphic>
          <a:graphicData uri="http://schemas.openxmlformats.org/drawingml/2006/table">
            <a:tbl>
              <a:tblPr firstRow="1" bandRow="1">
                <a:tableStyleId>{5940675A-B579-460E-94D1-54222C63F5DA}</a:tableStyleId>
              </a:tblPr>
              <a:tblGrid>
                <a:gridCol w="3060000">
                  <a:extLst>
                    <a:ext uri="{9D8B030D-6E8A-4147-A177-3AD203B41FA5}">
                      <a16:colId xmlns:a16="http://schemas.microsoft.com/office/drawing/2014/main" val="20000"/>
                    </a:ext>
                  </a:extLst>
                </a:gridCol>
                <a:gridCol w="3060000">
                  <a:extLst>
                    <a:ext uri="{9D8B030D-6E8A-4147-A177-3AD203B41FA5}">
                      <a16:colId xmlns:a16="http://schemas.microsoft.com/office/drawing/2014/main" val="20001"/>
                    </a:ext>
                  </a:extLst>
                </a:gridCol>
                <a:gridCol w="3060000">
                  <a:extLst>
                    <a:ext uri="{9D8B030D-6E8A-4147-A177-3AD203B41FA5}">
                      <a16:colId xmlns:a16="http://schemas.microsoft.com/office/drawing/2014/main" val="20002"/>
                    </a:ext>
                  </a:extLst>
                </a:gridCol>
              </a:tblGrid>
              <a:tr h="387350">
                <a:tc>
                  <a:txBody>
                    <a:bodyPr/>
                    <a:lstStyle/>
                    <a:p>
                      <a:pPr algn="ctr">
                        <a:buClrTx/>
                        <a:buSzTx/>
                        <a:buFontTx/>
                        <a:buNone/>
                      </a:pPr>
                      <a:r>
                        <a:rPr lang="en-US" altLang="en-US" sz="1800" b="1" i="0" u="none" strike="noStrike">
                          <a:solidFill>
                            <a:schemeClr val="lt1"/>
                          </a:solidFill>
                          <a:latin typeface="Times New Roman" panose="02020603050405020304"/>
                          <a:ea typeface="Times New Roman" panose="02020603050405020304"/>
                        </a:rPr>
                        <a:t>Battery specification</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a:txBody>
                    <a:bodyPr/>
                    <a:lstStyle/>
                    <a:p>
                      <a:pPr algn="ctr">
                        <a:buClrTx/>
                        <a:buSzTx/>
                        <a:buFontTx/>
                        <a:buNone/>
                      </a:pPr>
                      <a:r>
                        <a:rPr lang="en-US" altLang="en-US" sz="1800" b="1" i="0" u="none" strike="noStrike">
                          <a:solidFill>
                            <a:schemeClr val="lt1"/>
                          </a:solidFill>
                          <a:latin typeface="Times New Roman" panose="02020603050405020304"/>
                          <a:ea typeface="Times New Roman" panose="02020603050405020304"/>
                        </a:rPr>
                        <a:t>PACK5.1</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a:txBody>
                    <a:bodyPr/>
                    <a:lstStyle/>
                    <a:p>
                      <a:pPr algn="ctr">
                        <a:buClrTx/>
                        <a:buSzTx/>
                        <a:buFontTx/>
                        <a:buNone/>
                      </a:pPr>
                      <a:r>
                        <a:rPr lang="en-US" altLang="en-US" sz="1800" b="1" i="0" u="none" strike="noStrike">
                          <a:solidFill>
                            <a:schemeClr val="lt1"/>
                          </a:solidFill>
                          <a:latin typeface="Times New Roman" panose="02020603050405020304"/>
                          <a:ea typeface="Times New Roman" panose="02020603050405020304"/>
                        </a:rPr>
                        <a:t>PACK10.2</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extLst>
                  <a:ext uri="{0D108BD9-81ED-4DB2-BD59-A6C34878D82A}">
                    <a16:rowId xmlns:a16="http://schemas.microsoft.com/office/drawing/2014/main" val="10000"/>
                  </a:ext>
                </a:extLst>
              </a:tr>
              <a:tr h="387350">
                <a:tc gridSpan="3">
                  <a:txBody>
                    <a:bodyPr/>
                    <a:lstStyle/>
                    <a:p>
                      <a:pPr indent="0" algn="ctr">
                        <a:buNone/>
                      </a:pPr>
                      <a:r>
                        <a:rPr lang="en-US" altLang="en-US" sz="1800" b="1" i="0" u="none" strike="noStrike">
                          <a:solidFill>
                            <a:schemeClr val="lt1"/>
                          </a:solidFill>
                          <a:latin typeface="Times New Roman" panose="02020603050405020304"/>
                          <a:ea typeface="Times New Roman" panose="02020603050405020304"/>
                        </a:rPr>
                        <a:t>Battery terminal parameters</a:t>
                      </a:r>
                      <a:r>
                        <a:rPr lang="en-US" altLang="en-US" sz="1800" b="0" i="0" u="none" strike="noStrike">
                          <a:solidFill>
                            <a:schemeClr val="lt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cs typeface="Arial Unicode MS" charset="0"/>
                      </a:endParaRPr>
                    </a:p>
                  </a:txBody>
                  <a:tcPr marL="0" marR="0" marT="0" marB="0" anchor="ctr">
                    <a:lnL w="12700">
                      <a:solidFill>
                        <a:schemeClr val="tx1"/>
                      </a:solidFill>
                      <a:prstDash val="soli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1"/>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Electric quantity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5.12kWh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10.24kWh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Battery type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LFP(LiFePO4)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3"/>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Depth of discharge (DoD)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90%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4"/>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Rated voltage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51.2V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5"/>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Operating Voltage Range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44.8~56.5Vdc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tcPr>
                </a:tc>
                <a:extLst>
                  <a:ext uri="{0D108BD9-81ED-4DB2-BD59-A6C34878D82A}">
                    <a16:rowId xmlns:a16="http://schemas.microsoft.com/office/drawing/2014/main" val="10006"/>
                  </a:ext>
                </a:extLst>
              </a:tr>
              <a:tr h="387350">
                <a:tc gridSpan="3">
                  <a:txBody>
                    <a:bodyPr/>
                    <a:lstStyle/>
                    <a:p>
                      <a:pPr indent="0" algn="ctr">
                        <a:buNone/>
                      </a:pPr>
                      <a:r>
                        <a:rPr lang="en-US" altLang="en-US" sz="1800" b="1" i="0" u="none" strike="noStrike">
                          <a:solidFill>
                            <a:schemeClr val="lt1"/>
                          </a:solidFill>
                          <a:latin typeface="Times New Roman" panose="02020603050405020304"/>
                          <a:ea typeface="Times New Roman" panose="02020603050405020304"/>
                        </a:rPr>
                        <a:t>Operating Parameters</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a:solidFill>
                        <a:schemeClr val="tx1"/>
                      </a:solidFill>
                      <a:prstDash val="solid"/>
                    </a:lnL>
                    <a:lnR w="12700" cap="flat">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17A970"/>
                    </a:solidFill>
                  </a:tcPr>
                </a:tc>
                <a:tc hMerge="1">
                  <a:txBody>
                    <a:bodyPr/>
                    <a:lstStyle/>
                    <a:p>
                      <a:endParaRPr lang="zh-CN"/>
                    </a:p>
                  </a:txBody>
                  <a:tcPr>
                    <a:lnT w="12700" cap="flat">
                      <a:solidFill>
                        <a:schemeClr val="tx1"/>
                      </a:solidFill>
                      <a:prstDash val="solid"/>
                    </a:lnT>
                    <a:lnB w="12700" cap="flat">
                      <a:solidFill>
                        <a:schemeClr val="tx1"/>
                      </a:solidFill>
                      <a:prstDash val="solid"/>
                    </a:lnB>
                  </a:tcPr>
                </a:tc>
                <a:tc hMerge="1">
                  <a:txBody>
                    <a:bodyPr/>
                    <a:lstStyle/>
                    <a:p>
                      <a:endParaRPr lang="zh-CN"/>
                    </a:p>
                  </a:txBody>
                  <a:tcPr>
                    <a:lnR w="12700" cap="flat">
                      <a:solidFill>
                        <a:schemeClr val="tx1"/>
                      </a:solidFill>
                      <a:prstDash val="solid"/>
                    </a:lnR>
                    <a:lnT w="12700" cap="flat">
                      <a:solidFill>
                        <a:schemeClr val="tx1"/>
                      </a:solidFill>
                      <a:prstDash val="solid"/>
                    </a:lnT>
                    <a:lnB w="12700" cap="flat">
                      <a:solidFill>
                        <a:schemeClr val="tx1"/>
                      </a:solidFill>
                      <a:prstDash val="solid"/>
                    </a:lnB>
                  </a:tcPr>
                </a:tc>
                <a:extLst>
                  <a:ext uri="{0D108BD9-81ED-4DB2-BD59-A6C34878D82A}">
                    <a16:rowId xmlns:a16="http://schemas.microsoft.com/office/drawing/2014/main" val="10007"/>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Max. charging current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50A(0.5C)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100A(0.5C)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Max. discharging current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80A(0.8C)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100A(0.5C)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9"/>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Operating temperature range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-10℃~+50℃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0"/>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sym typeface="+mn-ea"/>
                        </a:rPr>
                        <a:t>Storage range </a:t>
                      </a:r>
                      <a:endParaRPr lang="zh-CN" altLang="en-US" sz="1800">
                        <a:solidFill>
                          <a:schemeClr val="dk1"/>
                        </a:solidFill>
                        <a:sym typeface="+mn-ea"/>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-20℃~+50℃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1"/>
                  </a:ext>
                </a:extLst>
              </a:tr>
              <a:tr h="387350">
                <a:tc>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Humidity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gridSpan="2">
                  <a:txBody>
                    <a:bodyPr/>
                    <a:lstStyle/>
                    <a:p>
                      <a:pPr algn="ctr">
                        <a:lnSpc>
                          <a:spcPct val="140000"/>
                        </a:lnSpc>
                        <a:buClrTx/>
                        <a:buSzTx/>
                        <a:buFontTx/>
                        <a:buNone/>
                      </a:pPr>
                      <a:r>
                        <a:rPr lang="en-US" altLang="en-US" sz="1800" b="0" i="0" u="none" strike="noStrike">
                          <a:solidFill>
                            <a:schemeClr val="dk1"/>
                          </a:solidFill>
                          <a:latin typeface="Times New Roman" panose="02020603050405020304"/>
                          <a:ea typeface="Times New Roman" panose="02020603050405020304"/>
                        </a:rPr>
                        <a:t>0% ~90%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hMerge="1">
                  <a:txBody>
                    <a:bodyPr/>
                    <a:lstStyle/>
                    <a:p>
                      <a:endParaRPr lang="zh-CN"/>
                    </a:p>
                  </a:txBody>
                  <a:tcPr>
                    <a:lnR w="12700" cap="flat">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tcPr>
                </a:tc>
                <a:extLst>
                  <a:ext uri="{0D108BD9-81ED-4DB2-BD59-A6C34878D82A}">
                    <a16:rowId xmlns:a16="http://schemas.microsoft.com/office/drawing/2014/main" val="10012"/>
                  </a:ext>
                </a:extLst>
              </a:tr>
            </a:tbl>
          </a:graphicData>
        </a:graphic>
      </p:graphicFrame>
      <p:sp>
        <p:nvSpPr>
          <p:cNvPr id="4" name="矩形 3"/>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3"/>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3.3.2 Technical Parameters of Household Energy Storage</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pic>
        <p:nvPicPr>
          <p:cNvPr id="3" name="图片 2"/>
          <p:cNvPicPr>
            <a:picLocks noChangeAspect="1"/>
          </p:cNvPicPr>
          <p:nvPr>
            <p:custDataLst>
              <p:tags r:id="rId4"/>
            </p:custDataLst>
          </p:nvPr>
        </p:nvPicPr>
        <p:blipFill>
          <a:blip r:embed="rId6"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大事业板块-1 拷贝"/>
          <p:cNvPicPr>
            <a:picLocks noChangeAspect="1"/>
          </p:cNvPicPr>
          <p:nvPr>
            <p:custDataLst>
              <p:tags r:id="rId2"/>
            </p:custDataLst>
          </p:nvPr>
        </p:nvPicPr>
        <p:blipFill>
          <a:blip r:embed="rId13" cstate="screen">
            <a:extLst>
              <a:ext uri="{28A0092B-C50C-407E-A947-70E740481C1C}">
                <a14:useLocalDpi xmlns:a14="http://schemas.microsoft.com/office/drawing/2010/main"/>
              </a:ext>
            </a:extLst>
          </a:blip>
          <a:srcRect/>
          <a:stretch>
            <a:fillRect/>
          </a:stretch>
        </p:blipFill>
        <p:spPr>
          <a:xfrm>
            <a:off x="0" y="0"/>
            <a:ext cx="5230495" cy="6858000"/>
          </a:xfrm>
          <a:prstGeom prst="rect">
            <a:avLst/>
          </a:prstGeom>
        </p:spPr>
      </p:pic>
      <p:grpSp>
        <p:nvGrpSpPr>
          <p:cNvPr id="26" name="组合 25"/>
          <p:cNvGrpSpPr/>
          <p:nvPr>
            <p:custDataLst>
              <p:tags r:id="rId3"/>
            </p:custDataLst>
          </p:nvPr>
        </p:nvGrpSpPr>
        <p:grpSpPr>
          <a:xfrm>
            <a:off x="1598295" y="2503770"/>
            <a:ext cx="8347075" cy="798830"/>
            <a:chOff x="2313" y="1494"/>
            <a:chExt cx="13145" cy="1258"/>
          </a:xfrm>
        </p:grpSpPr>
        <p:sp>
          <p:nvSpPr>
            <p:cNvPr id="7" name="文本框 6"/>
            <p:cNvSpPr txBox="1"/>
            <p:nvPr>
              <p:custDataLst>
                <p:tags r:id="rId8"/>
              </p:custDataLst>
            </p:nvPr>
          </p:nvSpPr>
          <p:spPr>
            <a:xfrm>
              <a:off x="10770" y="1815"/>
              <a:ext cx="4688" cy="822"/>
            </a:xfrm>
            <a:prstGeom prst="rect">
              <a:avLst/>
            </a:prstGeom>
            <a:noFill/>
          </p:spPr>
          <p:txBody>
            <a:bodyPr wrap="square" rtlCol="0">
              <a:spAutoFit/>
            </a:bodyPr>
            <a:lstStyle/>
            <a:p>
              <a:pPr algn="l"/>
              <a:r>
                <a:rPr lang="en-US" altLang="en-US" sz="2800" b="0" i="0" u="none" strike="noStrike" dirty="0">
                  <a:solidFill>
                    <a:srgbClr val="17A970"/>
                  </a:solidFill>
                  <a:effectLst/>
                  <a:latin typeface="Times New Roman" panose="02020603050405020304"/>
                  <a:ea typeface="Times New Roman" panose="02020603050405020304"/>
                  <a:sym typeface="+mn-ea"/>
                </a:rPr>
                <a:t>Company Profile  </a:t>
              </a:r>
              <a:endParaRPr lang="zh-CN" altLang="en-US" sz="2800" dirty="0">
                <a:solidFill>
                  <a:srgbClr val="17A970"/>
                </a:solidFill>
                <a:effectLst/>
                <a:latin typeface="+mj-ea"/>
                <a:ea typeface="+mj-ea"/>
                <a:sym typeface="+mn-ea"/>
              </a:endParaRPr>
            </a:p>
          </p:txBody>
        </p:sp>
        <p:sp>
          <p:nvSpPr>
            <p:cNvPr id="28" name="文本框 27"/>
            <p:cNvSpPr txBox="1"/>
            <p:nvPr/>
          </p:nvSpPr>
          <p:spPr>
            <a:xfrm>
              <a:off x="10770" y="2318"/>
              <a:ext cx="4688" cy="434"/>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sp>
          <p:nvSpPr>
            <p:cNvPr id="9" name="矩形 8"/>
            <p:cNvSpPr/>
            <p:nvPr>
              <p:custDataLst>
                <p:tags r:id="rId9"/>
              </p:custDataLst>
            </p:nvPr>
          </p:nvSpPr>
          <p:spPr>
            <a:xfrm>
              <a:off x="9684" y="1738"/>
              <a:ext cx="1014" cy="1014"/>
            </a:xfrm>
            <a:prstGeom prst="rect">
              <a:avLst/>
            </a:prstGeom>
            <a:solidFill>
              <a:srgbClr val="17A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10"/>
              </p:custDataLst>
            </p:nvPr>
          </p:nvSpPr>
          <p:spPr>
            <a:xfrm>
              <a:off x="9777" y="1817"/>
              <a:ext cx="1018" cy="822"/>
            </a:xfrm>
            <a:prstGeom prst="rect">
              <a:avLst/>
            </a:prstGeom>
            <a:noFill/>
          </p:spPr>
          <p:txBody>
            <a:bodyPr wrap="square" rtlCol="0">
              <a:spAutoFit/>
            </a:bodyPr>
            <a:lstStyle/>
            <a:p>
              <a:r>
                <a:rPr lang="en-US" altLang="en-US" sz="2800" b="0" i="0" u="none" strike="noStrike" dirty="0">
                  <a:solidFill>
                    <a:schemeClr val="bg1"/>
                  </a:solidFill>
                  <a:latin typeface="Times New Roman" panose="02020603050405020304"/>
                  <a:ea typeface="Times New Roman" panose="02020603050405020304"/>
                </a:rPr>
                <a:t>01 </a:t>
              </a:r>
              <a:endParaRPr lang="en-US" altLang="zh-CN" sz="2800" dirty="0">
                <a:solidFill>
                  <a:schemeClr val="bg1"/>
                </a:solidFill>
                <a:latin typeface="+mj-ea"/>
                <a:ea typeface="+mj-ea"/>
              </a:endParaRPr>
            </a:p>
          </p:txBody>
        </p:sp>
        <p:sp>
          <p:nvSpPr>
            <p:cNvPr id="4" name="文本框 3"/>
            <p:cNvSpPr txBox="1"/>
            <p:nvPr>
              <p:custDataLst>
                <p:tags r:id="rId11"/>
              </p:custDataLst>
            </p:nvPr>
          </p:nvSpPr>
          <p:spPr>
            <a:xfrm>
              <a:off x="2313" y="1494"/>
              <a:ext cx="3832" cy="824"/>
            </a:xfrm>
            <a:prstGeom prst="rect">
              <a:avLst/>
            </a:prstGeom>
            <a:noFill/>
          </p:spPr>
          <p:txBody>
            <a:bodyPr wrap="square" rtlCol="0">
              <a:spAutoFit/>
            </a:bodyPr>
            <a:lstStyle/>
            <a:p>
              <a:pPr algn="l"/>
              <a:r>
                <a:rPr lang="en-US" altLang="en-US" sz="2800" b="1" i="0" u="none" strike="noStrike" dirty="0">
                  <a:solidFill>
                    <a:schemeClr val="bg1"/>
                  </a:solidFill>
                  <a:effectLst/>
                  <a:latin typeface="Times New Roman" panose="02020603050405020304"/>
                  <a:ea typeface="Times New Roman" panose="02020603050405020304"/>
                  <a:cs typeface="+mj-lt"/>
                  <a:sym typeface="+mn-ea"/>
                </a:rPr>
                <a:t>CONTENTS</a:t>
              </a:r>
              <a:r>
                <a:rPr lang="en-US" altLang="en-US" sz="2800" b="0" i="0" u="none" strike="noStrike" dirty="0">
                  <a:solidFill>
                    <a:schemeClr val="bg1"/>
                  </a:solidFill>
                  <a:effectLst/>
                  <a:latin typeface="Times New Roman" panose="02020603050405020304"/>
                  <a:ea typeface="Times New Roman" panose="02020603050405020304"/>
                  <a:cs typeface="+mj-lt"/>
                  <a:sym typeface="+mn-ea"/>
                </a:rPr>
                <a:t>  </a:t>
              </a:r>
              <a:endParaRPr lang="en-US" altLang="en-US" sz="2800" dirty="0">
                <a:solidFill>
                  <a:schemeClr val="bg1"/>
                </a:solidFill>
                <a:effectLst/>
                <a:latin typeface="Times New Roman" panose="02020603050405020304"/>
                <a:ea typeface="Times New Roman" panose="02020603050405020304"/>
                <a:cs typeface="+mj-lt"/>
                <a:sym typeface="+mn-ea"/>
              </a:endParaRPr>
            </a:p>
          </p:txBody>
        </p:sp>
      </p:grpSp>
      <p:grpSp>
        <p:nvGrpSpPr>
          <p:cNvPr id="20" name="组合 19"/>
          <p:cNvGrpSpPr/>
          <p:nvPr>
            <p:custDataLst>
              <p:tags r:id="rId4"/>
            </p:custDataLst>
          </p:nvPr>
        </p:nvGrpSpPr>
        <p:grpSpPr>
          <a:xfrm>
            <a:off x="6287135" y="4046220"/>
            <a:ext cx="3768725" cy="705485"/>
            <a:chOff x="9684" y="3377"/>
            <a:chExt cx="5935" cy="1111"/>
          </a:xfrm>
        </p:grpSpPr>
        <p:sp>
          <p:nvSpPr>
            <p:cNvPr id="29" name="文本框 28"/>
            <p:cNvSpPr txBox="1"/>
            <p:nvPr>
              <p:custDataLst>
                <p:tags r:id="rId5"/>
              </p:custDataLst>
            </p:nvPr>
          </p:nvSpPr>
          <p:spPr>
            <a:xfrm>
              <a:off x="10770" y="3432"/>
              <a:ext cx="4688" cy="824"/>
            </a:xfrm>
            <a:prstGeom prst="rect">
              <a:avLst/>
            </a:prstGeom>
            <a:noFill/>
          </p:spPr>
          <p:txBody>
            <a:bodyPr wrap="square" rtlCol="0">
              <a:spAutoFit/>
            </a:bodyPr>
            <a:lstStyle/>
            <a:p>
              <a:r>
                <a:rPr lang="en-US" altLang="en-US" sz="2800" b="0" i="0" u="none" strike="noStrike">
                  <a:solidFill>
                    <a:srgbClr val="17A970"/>
                  </a:solidFill>
                  <a:effectLst/>
                  <a:latin typeface="Times New Roman" panose="02020603050405020304"/>
                  <a:ea typeface="Times New Roman" panose="02020603050405020304"/>
                  <a:sym typeface="+mn-ea"/>
                </a:rPr>
                <a:t>Core Products  </a:t>
              </a:r>
              <a:endParaRPr lang="zh-CN" altLang="en-US" sz="2800" dirty="0">
                <a:solidFill>
                  <a:srgbClr val="17A970"/>
                </a:solidFill>
                <a:effectLst/>
                <a:latin typeface="+mj-ea"/>
                <a:ea typeface="+mj-ea"/>
                <a:sym typeface="+mn-ea"/>
              </a:endParaRPr>
            </a:p>
          </p:txBody>
        </p:sp>
        <p:sp>
          <p:nvSpPr>
            <p:cNvPr id="30" name="文本框 29"/>
            <p:cNvSpPr txBox="1"/>
            <p:nvPr/>
          </p:nvSpPr>
          <p:spPr>
            <a:xfrm>
              <a:off x="10770" y="4054"/>
              <a:ext cx="4849" cy="434"/>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sp>
          <p:nvSpPr>
            <p:cNvPr id="10" name="矩形 9"/>
            <p:cNvSpPr/>
            <p:nvPr>
              <p:custDataLst>
                <p:tags r:id="rId6"/>
              </p:custDataLst>
            </p:nvPr>
          </p:nvSpPr>
          <p:spPr>
            <a:xfrm>
              <a:off x="9684" y="3377"/>
              <a:ext cx="1014" cy="1014"/>
            </a:xfrm>
            <a:prstGeom prst="rect">
              <a:avLst/>
            </a:prstGeom>
            <a:solidFill>
              <a:srgbClr val="17A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7"/>
              </p:custDataLst>
            </p:nvPr>
          </p:nvSpPr>
          <p:spPr>
            <a:xfrm>
              <a:off x="9764" y="3473"/>
              <a:ext cx="1018" cy="822"/>
            </a:xfrm>
            <a:prstGeom prst="rect">
              <a:avLst/>
            </a:prstGeom>
            <a:noFill/>
          </p:spPr>
          <p:txBody>
            <a:bodyPr wrap="square" rtlCol="0">
              <a:spAutoFit/>
            </a:bodyPr>
            <a:lstStyle/>
            <a:p>
              <a:r>
                <a:rPr lang="en-US" altLang="en-US" sz="2800" b="0" i="0" u="none" strike="noStrike" dirty="0">
                  <a:solidFill>
                    <a:schemeClr val="bg1"/>
                  </a:solidFill>
                  <a:latin typeface="Times New Roman" panose="02020603050405020304"/>
                  <a:ea typeface="Times New Roman" panose="02020603050405020304"/>
                </a:rPr>
                <a:t>02 </a:t>
              </a:r>
              <a:endParaRPr lang="en-US" altLang="zh-CN" sz="2800" dirty="0">
                <a:solidFill>
                  <a:schemeClr val="bg1"/>
                </a:solidFill>
                <a:latin typeface="+mj-ea"/>
                <a:ea typeface="+mj-ea"/>
              </a:endParaRPr>
            </a:p>
          </p:txBody>
        </p:sp>
      </p:grpSp>
    </p:spTree>
    <p:custDataLst>
      <p:tags r:id="rId1"/>
    </p:custDataLst>
  </p:cSld>
  <p:clrMapOvr>
    <a:masterClrMapping/>
  </p:clrMapOvr>
  <p:transition spd="slow" advClick="0" advTm="3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custDataLst>
              <p:tags r:id="rId2"/>
            </p:custDataLst>
          </p:nvPr>
        </p:nvSpPr>
        <p:spPr>
          <a:xfrm>
            <a:off x="959485" y="892810"/>
            <a:ext cx="10272395" cy="5643880"/>
          </a:xfrm>
          <a:prstGeom prst="rect">
            <a:avLst/>
          </a:prstGeom>
          <a:solidFill>
            <a:sysClr val="window" lastClr="FFFFFF"/>
          </a:solidFill>
          <a:ln>
            <a:noFill/>
          </a:ln>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Microsoft YaHei Regular" panose="020B0503020204020204" charset="-122"/>
              <a:ea typeface="Microsoft YaHei Regular" panose="020B0503020204020204" charset="-122"/>
            </a:endParaRPr>
          </a:p>
        </p:txBody>
      </p:sp>
      <p:graphicFrame>
        <p:nvGraphicFramePr>
          <p:cNvPr id="2" name="表格 1"/>
          <p:cNvGraphicFramePr/>
          <p:nvPr>
            <p:custDataLst>
              <p:tags r:id="rId3"/>
            </p:custDataLst>
          </p:nvPr>
        </p:nvGraphicFramePr>
        <p:xfrm>
          <a:off x="1235710" y="1052830"/>
          <a:ext cx="9780270" cy="5231134"/>
        </p:xfrm>
        <a:graphic>
          <a:graphicData uri="http://schemas.openxmlformats.org/drawingml/2006/table">
            <a:tbl>
              <a:tblPr firstRow="1" bandRow="1">
                <a:tableStyleId>{A554F2FC-47F3-4EAF-B5D7-61143E9EB01A}</a:tableStyleId>
              </a:tblPr>
              <a:tblGrid>
                <a:gridCol w="3657600">
                  <a:extLst>
                    <a:ext uri="{9D8B030D-6E8A-4147-A177-3AD203B41FA5}">
                      <a16:colId xmlns:a16="http://schemas.microsoft.com/office/drawing/2014/main" val="20000"/>
                    </a:ext>
                  </a:extLst>
                </a:gridCol>
                <a:gridCol w="3382010">
                  <a:extLst>
                    <a:ext uri="{9D8B030D-6E8A-4147-A177-3AD203B41FA5}">
                      <a16:colId xmlns:a16="http://schemas.microsoft.com/office/drawing/2014/main" val="20001"/>
                    </a:ext>
                  </a:extLst>
                </a:gridCol>
                <a:gridCol w="2740660">
                  <a:extLst>
                    <a:ext uri="{9D8B030D-6E8A-4147-A177-3AD203B41FA5}">
                      <a16:colId xmlns:a16="http://schemas.microsoft.com/office/drawing/2014/main" val="20002"/>
                    </a:ext>
                  </a:extLst>
                </a:gridCol>
              </a:tblGrid>
              <a:tr h="320040">
                <a:tc gridSpan="3">
                  <a:txBody>
                    <a:bodyPr/>
                    <a:lstStyle/>
                    <a:p>
                      <a:pPr algn="ctr">
                        <a:lnSpc>
                          <a:spcPct val="100000"/>
                        </a:lnSpc>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BMS</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17A970"/>
                    </a:solidFill>
                  </a:tcPr>
                </a:tc>
                <a:tc hMerge="1">
                  <a:txBody>
                    <a:bodyPr/>
                    <a:lstStyle/>
                    <a:p>
                      <a:endParaRPr lang="zh-CN"/>
                    </a:p>
                  </a:txBody>
                  <a:tcPr>
                    <a:lnT w="12700">
                      <a:solidFill>
                        <a:schemeClr val="tx1"/>
                      </a:solidFill>
                      <a:prstDash val="solid"/>
                    </a:lnT>
                    <a:lnB w="12700">
                      <a:solidFill>
                        <a:schemeClr val="tx1"/>
                      </a:solidFill>
                      <a:prstDash val="solid"/>
                    </a:lnB>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0"/>
                  </a:ext>
                </a:extLst>
              </a:tr>
              <a:tr h="410210">
                <a:tc>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Module connection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Parallel connection of 4 batteries at most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1"/>
                  </a:ext>
                </a:extLst>
              </a:tr>
              <a:tr h="423545">
                <a:tc>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Monitoring parameters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gridSpan="2">
                  <a:txBody>
                    <a:bodyPr/>
                    <a:lstStyle/>
                    <a:p>
                      <a:pPr indent="0" algn="l">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System voltage, current, battery voltage, battery temperature, PACK temperature measurement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2"/>
                  </a:ext>
                </a:extLst>
              </a:tr>
              <a:tr h="368935">
                <a:tc>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Communication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CAN, RS-485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3"/>
                  </a:ext>
                </a:extLst>
              </a:tr>
              <a:tr h="369570">
                <a:tc>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Cooling method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gridSpan="2">
                  <a:txBody>
                    <a:bodyPr/>
                    <a:lstStyle/>
                    <a:p>
                      <a:pPr indent="0" algn="ctr">
                        <a:lnSpc>
                          <a:spcPct val="120000"/>
                        </a:lnSpc>
                        <a:spcBef>
                          <a:spcPts val="0"/>
                        </a:spcBef>
                        <a:spcAft>
                          <a:spcPts val="0"/>
                        </a:spcAft>
                        <a:buNone/>
                      </a:pPr>
                      <a:r>
                        <a:rPr lang="en-US" altLang="en-US" sz="1800" b="0" i="0" u="none" strike="noStrike">
                          <a:solidFill>
                            <a:schemeClr val="dk1"/>
                          </a:solidFill>
                          <a:latin typeface="Times New Roman" panose="02020603050405020304"/>
                          <a:ea typeface="Times New Roman" panose="02020603050405020304"/>
                        </a:rPr>
                        <a:t>Forced Wind Cooling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4"/>
                  </a:ext>
                </a:extLst>
              </a:tr>
              <a:tr h="290830">
                <a:tc gridSpan="3">
                  <a:txBody>
                    <a:bodyPr/>
                    <a:lstStyle/>
                    <a:p>
                      <a:pPr algn="ctr">
                        <a:lnSpc>
                          <a:spcPct val="100000"/>
                        </a:lnSpc>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General parameters</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17A970"/>
                    </a:solidFill>
                  </a:tcPr>
                </a:tc>
                <a:tc hMerge="1">
                  <a:txBody>
                    <a:bodyPr/>
                    <a:lstStyle/>
                    <a:p>
                      <a:endParaRPr lang="zh-CN"/>
                    </a:p>
                  </a:txBody>
                  <a:tcPr>
                    <a:lnT w="12700">
                      <a:solidFill>
                        <a:schemeClr val="tx1"/>
                      </a:solidFill>
                      <a:prstDash val="solid"/>
                    </a:lnT>
                    <a:lnB w="12700">
                      <a:solidFill>
                        <a:schemeClr val="tx1"/>
                      </a:solidFill>
                      <a:prstDash val="solid"/>
                    </a:lnB>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5"/>
                  </a:ext>
                </a:extLst>
              </a:tr>
              <a:tr h="369570">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Weight (Kg)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58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116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extLst>
                  <a:ext uri="{0D108BD9-81ED-4DB2-BD59-A6C34878D82A}">
                    <a16:rowId xmlns:a16="http://schemas.microsoft.com/office/drawing/2014/main" val="10006"/>
                  </a:ext>
                </a:extLst>
              </a:tr>
              <a:tr h="369570">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Dimensions (W×H×D)mm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540*530*240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540*1020*240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extLst>
                  <a:ext uri="{0D108BD9-81ED-4DB2-BD59-A6C34878D82A}">
                    <a16:rowId xmlns:a16="http://schemas.microsoft.com/office/drawing/2014/main" val="10007"/>
                  </a:ext>
                </a:extLst>
              </a:tr>
              <a:tr h="36893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Protection grade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IP65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8"/>
                  </a:ext>
                </a:extLst>
              </a:tr>
              <a:tr h="420370">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Quality guarantee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gridSpan="2">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5-year product warranty, 10-year performance warranty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D9D9D9"/>
                    </a:solid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09"/>
                  </a:ext>
                </a:extLst>
              </a:tr>
              <a:tr h="0">
                <a:tc gridSpan="3">
                  <a:txBody>
                    <a:bodyPr/>
                    <a:lstStyle/>
                    <a:p>
                      <a:pPr algn="ctr">
                        <a:lnSpc>
                          <a:spcPct val="100000"/>
                        </a:lnSpc>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Certification</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17A970"/>
                    </a:solidFill>
                  </a:tcPr>
                </a:tc>
                <a:tc hMerge="1">
                  <a:txBody>
                    <a:bodyPr/>
                    <a:lstStyle/>
                    <a:p>
                      <a:endParaRPr lang="zh-CN"/>
                    </a:p>
                  </a:txBody>
                  <a:tcPr>
                    <a:lnT w="12700">
                      <a:solidFill>
                        <a:schemeClr val="tx1"/>
                      </a:solidFill>
                      <a:prstDash val="solid"/>
                    </a:lnT>
                    <a:lnB w="12700">
                      <a:solidFill>
                        <a:schemeClr val="tx1"/>
                      </a:solidFill>
                      <a:prstDash val="solid"/>
                    </a:lnB>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10"/>
                  </a:ext>
                </a:extLst>
              </a:tr>
              <a:tr h="36893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Safe (battery)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2">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IEC 62619, UL 1973, UN38.3 </a:t>
                      </a:r>
                      <a:endParaRPr lang="zh-CN" altLang="en-US" sz="1800">
                        <a:solidFill>
                          <a:schemeClr val="dk1"/>
                        </a:solidFill>
                      </a:endParaRPr>
                    </a:p>
                  </a:txBody>
                  <a:tcPr marL="177800" marR="177800" marT="57150" marB="5715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a16="http://schemas.microsoft.com/office/drawing/2014/main" val="10011"/>
                  </a:ext>
                </a:extLst>
              </a:tr>
            </a:tbl>
          </a:graphicData>
        </a:graphic>
      </p:graphicFrame>
      <p:sp>
        <p:nvSpPr>
          <p:cNvPr id="6" name="矩形 5"/>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3.3.3 Technical Parameters of Household Energy Storage</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pic>
        <p:nvPicPr>
          <p:cNvPr id="3" name="图片 2"/>
          <p:cNvPicPr>
            <a:picLocks noChangeAspect="1"/>
          </p:cNvPicPr>
          <p:nvPr>
            <p:custDataLst>
              <p:tags r:id="rId5"/>
            </p:custDataLst>
          </p:nvPr>
        </p:nvPicPr>
        <p:blipFill>
          <a:blip r:embed="rId7"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custDataLst>
              <p:tags r:id="rId2"/>
            </p:custDataLst>
          </p:nvPr>
        </p:nvSpPr>
        <p:spPr>
          <a:xfrm>
            <a:off x="959485" y="892810"/>
            <a:ext cx="10272395" cy="5643880"/>
          </a:xfrm>
          <a:prstGeom prst="rect">
            <a:avLst/>
          </a:prstGeom>
          <a:solidFill>
            <a:sysClr val="window" lastClr="FFFFFF"/>
          </a:solidFill>
          <a:ln>
            <a:noFill/>
          </a:ln>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Microsoft YaHei Regular" panose="020B0503020204020204" charset="-122"/>
              <a:ea typeface="Microsoft YaHei Regular" panose="020B0503020204020204" charset="-122"/>
            </a:endParaRPr>
          </a:p>
        </p:txBody>
      </p:sp>
      <p:graphicFrame>
        <p:nvGraphicFramePr>
          <p:cNvPr id="3" name="表格 2"/>
          <p:cNvGraphicFramePr/>
          <p:nvPr>
            <p:custDataLst>
              <p:tags r:id="rId3"/>
            </p:custDataLst>
          </p:nvPr>
        </p:nvGraphicFramePr>
        <p:xfrm>
          <a:off x="1261745" y="999490"/>
          <a:ext cx="9657080" cy="5182235"/>
        </p:xfrm>
        <a:graphic>
          <a:graphicData uri="http://schemas.openxmlformats.org/drawingml/2006/table">
            <a:tbl>
              <a:tblPr firstRow="1" bandRow="1">
                <a:tableStyleId>{5940675A-B579-460E-94D1-54222C63F5DA}</a:tableStyleId>
              </a:tblPr>
              <a:tblGrid>
                <a:gridCol w="3905885">
                  <a:extLst>
                    <a:ext uri="{9D8B030D-6E8A-4147-A177-3AD203B41FA5}">
                      <a16:colId xmlns:a16="http://schemas.microsoft.com/office/drawing/2014/main" val="20000"/>
                    </a:ext>
                  </a:extLst>
                </a:gridCol>
                <a:gridCol w="1850390">
                  <a:extLst>
                    <a:ext uri="{9D8B030D-6E8A-4147-A177-3AD203B41FA5}">
                      <a16:colId xmlns:a16="http://schemas.microsoft.com/office/drawing/2014/main" val="20001"/>
                    </a:ext>
                  </a:extLst>
                </a:gridCol>
                <a:gridCol w="1945640">
                  <a:extLst>
                    <a:ext uri="{9D8B030D-6E8A-4147-A177-3AD203B41FA5}">
                      <a16:colId xmlns:a16="http://schemas.microsoft.com/office/drawing/2014/main" val="20002"/>
                    </a:ext>
                  </a:extLst>
                </a:gridCol>
                <a:gridCol w="1955165">
                  <a:extLst>
                    <a:ext uri="{9D8B030D-6E8A-4147-A177-3AD203B41FA5}">
                      <a16:colId xmlns:a16="http://schemas.microsoft.com/office/drawing/2014/main" val="20003"/>
                    </a:ext>
                  </a:extLst>
                </a:gridCol>
              </a:tblGrid>
              <a:tr h="301625">
                <a:tc>
                  <a:txBody>
                    <a:bodyPr/>
                    <a:lstStyle/>
                    <a:p>
                      <a:pPr algn="ctr">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Product Types</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a:txBody>
                    <a:bodyPr/>
                    <a:lstStyle/>
                    <a:p>
                      <a:pPr algn="ctr">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3680D-M1</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a:txBody>
                    <a:bodyPr/>
                    <a:lstStyle/>
                    <a:p>
                      <a:pPr algn="ctr">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5000D-M1</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tc>
                  <a:txBody>
                    <a:bodyPr/>
                    <a:lstStyle/>
                    <a:p>
                      <a:pPr algn="ctr">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6000D-M1</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7A970"/>
                    </a:solidFill>
                  </a:tcPr>
                </a:tc>
                <a:extLst>
                  <a:ext uri="{0D108BD9-81ED-4DB2-BD59-A6C34878D82A}">
                    <a16:rowId xmlns:a16="http://schemas.microsoft.com/office/drawing/2014/main" val="10000"/>
                  </a:ext>
                </a:extLst>
              </a:tr>
              <a:tr h="301625">
                <a:tc gridSpan="4">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PV side </a:t>
                      </a:r>
                      <a:endParaRPr lang="zh-CN" altLang="en-US" sz="1800" b="0">
                        <a:solidFill>
                          <a:schemeClr val="dk1"/>
                        </a:solidFill>
                      </a:endParaRPr>
                    </a:p>
                  </a:txBody>
                  <a:tcPr marL="0" marR="0" marT="0" marB="0" anchor="ctr">
                    <a:lnL w="12700">
                      <a:solidFill>
                        <a:schemeClr val="tx1"/>
                      </a:solidFill>
                      <a:prstDash val="soli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1"/>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PV voltage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580Vd.c.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2"/>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Rated voltage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400Vd.c.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3"/>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MPPT voltage range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80~550Vd.c.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4"/>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MPPT range (full-load)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165~520Vd.c.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210~520Vd.c.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250~520Vd.c.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sym typeface="+mn-ea"/>
                        </a:rPr>
                        <a:t>MPPT tracker/character string </a:t>
                      </a:r>
                      <a:endParaRPr lang="zh-CN" altLang="en-US" sz="1800">
                        <a:solidFill>
                          <a:schemeClr val="dk1"/>
                        </a:solidFill>
                        <a:sym typeface="+mn-ea"/>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2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6"/>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continuous PV input current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15Ad.c.×2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7"/>
                  </a:ext>
                </a:extLst>
              </a:tr>
              <a:tr h="328930">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Isc PV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18Ad.c.×2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8"/>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feedback current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0Ad.c.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9"/>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continuous PV input power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4800W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6500W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7500W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solidFill>
                      <a:srgbClr val="D9D9D9"/>
                    </a:solidFill>
                  </a:tcPr>
                </a:tc>
                <a:extLst>
                  <a:ext uri="{0D108BD9-81ED-4DB2-BD59-A6C34878D82A}">
                    <a16:rowId xmlns:a16="http://schemas.microsoft.com/office/drawing/2014/main" val="10010"/>
                  </a:ext>
                </a:extLst>
              </a:tr>
              <a:tr h="301625">
                <a:tc gridSpan="4">
                  <a:txBody>
                    <a:bodyPr/>
                    <a:lstStyle/>
                    <a:p>
                      <a:pPr algn="ctr">
                        <a:spcBef>
                          <a:spcPts val="0"/>
                        </a:spcBef>
                        <a:buClrTx/>
                        <a:buSzTx/>
                        <a:buFontTx/>
                        <a:buNone/>
                      </a:pPr>
                      <a:r>
                        <a:rPr lang="en-US" altLang="en-US" sz="1800" b="1" i="0" u="none" strike="noStrike">
                          <a:solidFill>
                            <a:schemeClr val="lt1"/>
                          </a:solidFill>
                          <a:latin typeface="Times New Roman" panose="02020603050405020304"/>
                          <a:ea typeface="Times New Roman" panose="02020603050405020304"/>
                        </a:rPr>
                        <a:t>Battery side</a:t>
                      </a:r>
                      <a:r>
                        <a:rPr lang="en-US" altLang="en-US" sz="1800" b="0" i="0" u="none" strike="noStrike">
                          <a:solidFill>
                            <a:schemeClr val="lt1"/>
                          </a:solidFill>
                          <a:latin typeface="Times New Roman" panose="02020603050405020304"/>
                          <a:ea typeface="Times New Roman" panose="02020603050405020304"/>
                        </a:rPr>
                        <a:t> </a:t>
                      </a:r>
                      <a:endParaRPr lang="zh-CN" altLang="en-US" sz="1800" b="1">
                        <a:solidFill>
                          <a:schemeClr val="lt1"/>
                        </a:solidFill>
                      </a:endParaRPr>
                    </a:p>
                  </a:txBody>
                  <a:tcPr marL="0" marR="0" marT="0" marB="0" anchor="ctr">
                    <a:lnL w="12700">
                      <a:solidFill>
                        <a:schemeClr val="tx1"/>
                      </a:solidFill>
                      <a:prstDash val="solid"/>
                    </a:lnL>
                    <a:lnR w="12700">
                      <a:solidFill>
                        <a:schemeClr val="tx1"/>
                      </a:solidFill>
                      <a:prstDash val="solid"/>
                    </a:lnR>
                    <a:lnT w="12700" cap="flat">
                      <a:solidFill>
                        <a:schemeClr val="tx1"/>
                      </a:solidFill>
                      <a:prstDash val="solid"/>
                    </a:lnT>
                    <a:lnB w="12700" cap="flat">
                      <a:solidFill>
                        <a:schemeClr val="tx1"/>
                      </a:solidFill>
                      <a:prstDash val="solid"/>
                    </a:lnB>
                    <a:lnTlToBr>
                      <a:noFill/>
                    </a:lnTlToBr>
                    <a:lnBlToTr>
                      <a:noFill/>
                    </a:lnBlToTr>
                    <a:solidFill>
                      <a:srgbClr val="17A970"/>
                    </a:solidFill>
                  </a:tcPr>
                </a:tc>
                <a:tc hMerge="1">
                  <a:txBody>
                    <a:bodyPr/>
                    <a:lstStyle/>
                    <a:p>
                      <a:endParaRPr lang="zh-CN"/>
                    </a:p>
                  </a:txBody>
                  <a:tcPr>
                    <a:lnT w="12700" cap="flat">
                      <a:solidFill>
                        <a:schemeClr val="tx1"/>
                      </a:solidFill>
                      <a:prstDash val="solid"/>
                    </a:lnT>
                    <a:lnB w="12700" cap="flat">
                      <a:solidFill>
                        <a:schemeClr val="tx1"/>
                      </a:solidFill>
                      <a:prstDash val="solid"/>
                    </a:lnB>
                  </a:tcPr>
                </a:tc>
                <a:tc hMerge="1">
                  <a:txBody>
                    <a:bodyPr/>
                    <a:lstStyle/>
                    <a:p>
                      <a:endParaRPr lang="zh-CN"/>
                    </a:p>
                  </a:txBody>
                  <a:tcPr>
                    <a:lnT w="12700" cap="flat">
                      <a:solidFill>
                        <a:schemeClr val="tx1"/>
                      </a:solidFill>
                      <a:prstDash val="solid"/>
                    </a:lnT>
                    <a:lnB w="12700" cap="flat">
                      <a:solidFill>
                        <a:schemeClr val="tx1"/>
                      </a:solidFill>
                      <a:prstDash val="solid"/>
                    </a:lnB>
                  </a:tcPr>
                </a:tc>
                <a:tc hMerge="1">
                  <a:txBody>
                    <a:bodyPr/>
                    <a:lstStyle/>
                    <a:p>
                      <a:endParaRPr lang="zh-CN"/>
                    </a:p>
                  </a:txBody>
                  <a:tcPr>
                    <a:lnR w="12700">
                      <a:solidFill>
                        <a:schemeClr val="tx1"/>
                      </a:solidFill>
                      <a:prstDash val="solid"/>
                    </a:lnR>
                    <a:lnT w="12700" cap="flat">
                      <a:solidFill>
                        <a:schemeClr val="tx1"/>
                      </a:solidFill>
                      <a:prstDash val="solid"/>
                    </a:lnT>
                    <a:lnB w="12700" cap="flat">
                      <a:solidFill>
                        <a:schemeClr val="tx1"/>
                      </a:solidFill>
                      <a:prstDash val="solid"/>
                    </a:lnB>
                  </a:tcPr>
                </a:tc>
                <a:extLst>
                  <a:ext uri="{0D108BD9-81ED-4DB2-BD59-A6C34878D82A}">
                    <a16:rowId xmlns:a16="http://schemas.microsoft.com/office/drawing/2014/main" val="10011"/>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Battery type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Lithium iron phosphate (LFP)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a:solidFill>
                        <a:schemeClr val="tx1"/>
                      </a:solidFill>
                      <a:prstDash val="soli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2"/>
                  </a:ext>
                </a:extLst>
              </a:tr>
              <a:tr h="328930">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Voltage range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40~60Vd.c.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3"/>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Rated voltage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48Vd.c.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4"/>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charging/discharging current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50Ad.c./80Ad.c.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gridSpan="2">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80Ad.c./100Ad.c.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D9D9D9"/>
                    </a:solidFill>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15"/>
                  </a:ext>
                </a:extLst>
              </a:tr>
              <a:tr h="301625">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Max. charging/discharging power </a:t>
                      </a:r>
                      <a:endParaRPr lang="zh-CN" altLang="en-US" sz="1800" b="0">
                        <a:solidFill>
                          <a:schemeClr val="dk1"/>
                        </a:solidFill>
                      </a:endParaRPr>
                    </a:p>
                  </a:txBody>
                  <a:tcPr marL="0" marR="0" marT="0" marB="0" anchor="ctr">
                    <a:lnL w="12700">
                      <a:solidFill>
                        <a:schemeClr val="tx1"/>
                      </a:solidFill>
                      <a:prstDash val="soli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3000W/4000W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gridSpan="2">
                  <a:txBody>
                    <a:bodyPr/>
                    <a:lstStyle/>
                    <a:p>
                      <a:pPr algn="ctr">
                        <a:lnSpc>
                          <a:spcPct val="120000"/>
                        </a:lnSpc>
                        <a:spcBef>
                          <a:spcPts val="0"/>
                        </a:spcBef>
                        <a:spcAft>
                          <a:spcPts val="0"/>
                        </a:spcAft>
                        <a:buClrTx/>
                        <a:buSzTx/>
                        <a:buFontTx/>
                        <a:buNone/>
                      </a:pPr>
                      <a:r>
                        <a:rPr lang="en-US" altLang="en-US" sz="1800" b="0" i="0" u="none" strike="noStrike">
                          <a:solidFill>
                            <a:schemeClr val="dk1"/>
                          </a:solidFill>
                          <a:latin typeface="Times New Roman" panose="02020603050405020304"/>
                          <a:ea typeface="Times New Roman" panose="02020603050405020304"/>
                        </a:rPr>
                        <a:t>4600W/5000W </a:t>
                      </a:r>
                      <a:endParaRPr lang="zh-CN" altLang="en-US" sz="1800" b="0">
                        <a:solidFill>
                          <a:schemeClr val="dk1"/>
                        </a:solidFill>
                      </a:endParaRPr>
                    </a:p>
                  </a:txBody>
                  <a:tcPr marL="0" marR="0" marT="0" marB="0" anchor="ctr">
                    <a:lnL w="12700" cap="flat" cmpd="sng">
                      <a:solidFill>
                        <a:schemeClr val="tx1"/>
                      </a:solidFill>
                      <a:prstDash val="solid"/>
                      <a:headEnd type="none" w="med" len="med"/>
                      <a:tailEnd type="none" w="med" len="med"/>
                    </a:lnL>
                    <a:lnR w="12700">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hMerge="1">
                  <a:txBody>
                    <a:bodyPr/>
                    <a:lstStyle/>
                    <a:p>
                      <a:endParaRPr lang="zh-CN"/>
                    </a:p>
                  </a:txBody>
                  <a:tcPr>
                    <a:lnR w="12700">
                      <a:solidFill>
                        <a:schemeClr val="tx1"/>
                      </a:solidFill>
                      <a:prstDash val="solid"/>
                    </a:lnR>
                    <a:lnT w="12700" cap="flat" cmpd="sng">
                      <a:solidFill>
                        <a:schemeClr val="tx1"/>
                      </a:solidFill>
                      <a:prstDash val="solid"/>
                      <a:headEnd type="none" w="med" len="med"/>
                      <a:tailEnd type="none" w="med" len="med"/>
                    </a:lnT>
                    <a:lnB w="12700" cap="flat">
                      <a:solidFill>
                        <a:schemeClr val="tx1"/>
                      </a:solidFill>
                      <a:prstDash val="solid"/>
                    </a:lnB>
                  </a:tcPr>
                </a:tc>
                <a:extLst>
                  <a:ext uri="{0D108BD9-81ED-4DB2-BD59-A6C34878D82A}">
                    <a16:rowId xmlns:a16="http://schemas.microsoft.com/office/drawing/2014/main" val="10016"/>
                  </a:ext>
                </a:extLst>
              </a:tr>
            </a:tbl>
          </a:graphicData>
        </a:graphic>
      </p:graphicFrame>
      <p:sp>
        <p:nvSpPr>
          <p:cNvPr id="6" name="矩形 5"/>
          <p:cNvSpPr/>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636905" y="362312"/>
            <a:ext cx="8143240"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3.3.4 Technical Parameters of Household Energy Storage</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pic>
        <p:nvPicPr>
          <p:cNvPr id="2" name="图片 1"/>
          <p:cNvPicPr>
            <a:picLocks noChangeAspect="1"/>
          </p:cNvPicPr>
          <p:nvPr>
            <p:custDataLst>
              <p:tags r:id="rId5"/>
            </p:custDataLst>
          </p:nvPr>
        </p:nvPicPr>
        <p:blipFill>
          <a:blip r:embed="rId7" cstate="screen">
            <a:extLst>
              <a:ext uri="{28A0092B-C50C-407E-A947-70E740481C1C}">
                <a14:useLocalDpi xmlns:a14="http://schemas.microsoft.com/office/drawing/2010/main"/>
              </a:ext>
            </a:extLst>
          </a:blip>
          <a:stretch>
            <a:fillRect/>
          </a:stretch>
        </p:blipFill>
        <p:spPr>
          <a:xfrm>
            <a:off x="9175115" y="136525"/>
            <a:ext cx="2853690" cy="70421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pageCurlDouble"/>
      </p:transition>
    </mc:Choice>
    <mc:Fallback xmlns="">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Haitai  Outdoor cabinet energy storage system(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7522" y="1172236"/>
            <a:ext cx="6658773" cy="5512943"/>
          </a:xfrm>
          <a:prstGeom prst="rect">
            <a:avLst/>
          </a:prstGeom>
        </p:spPr>
      </p:pic>
      <p:sp>
        <p:nvSpPr>
          <p:cNvPr id="10" name="矩形 9"/>
          <p:cNvSpPr/>
          <p:nvPr>
            <p:custDataLst>
              <p:tags r:id="rId1"/>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2"/>
            </p:custDataLst>
          </p:nvPr>
        </p:nvSpPr>
        <p:spPr>
          <a:xfrm>
            <a:off x="636905" y="362312"/>
            <a:ext cx="8758304"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Outdoor Cabinet Type Integrated Optical Storage System</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3" name="文本框 2"/>
          <p:cNvSpPr txBox="1"/>
          <p:nvPr/>
        </p:nvSpPr>
        <p:spPr>
          <a:xfrm>
            <a:off x="636905" y="2152650"/>
            <a:ext cx="5693410" cy="3144520"/>
          </a:xfrm>
          <a:prstGeom prst="rect">
            <a:avLst/>
          </a:prstGeom>
          <a:noFill/>
        </p:spPr>
        <p:txBody>
          <a:bodyPr wrap="square" rtlCol="0">
            <a:noAutofit/>
          </a:bodyPr>
          <a:lstStyle/>
          <a:p>
            <a:pPr>
              <a:lnSpc>
                <a:spcPct val="150000"/>
              </a:lnSpc>
            </a:pPr>
            <a:r>
              <a:rPr lang="en-US" altLang="en-US" sz="1600" b="1" i="0" u="none" strike="noStrike" dirty="0">
                <a:latin typeface="Times New Roman" panose="02020603050405020304"/>
                <a:ea typeface="Times New Roman" panose="02020603050405020304"/>
                <a:cs typeface="微软雅黑" panose="020B0503020204020204" pitchFamily="34" charset="-122"/>
              </a:rPr>
              <a:t>Product Highlights</a:t>
            </a:r>
            <a:r>
              <a:rPr lang="en-US" altLang="en-US" sz="1600" b="0" i="0" u="none" strike="noStrike" dirty="0">
                <a:latin typeface="Times New Roman" panose="02020603050405020304"/>
                <a:ea typeface="Times New Roman" panose="02020603050405020304"/>
                <a:cs typeface="微软雅黑" panose="020B0503020204020204" pitchFamily="34" charset="-122"/>
              </a:rPr>
              <a:t> </a:t>
            </a:r>
            <a:endParaRPr sz="1600" b="1"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en-US" altLang="en-US" sz="1600" b="0" i="0" u="none" strike="noStrike" dirty="0">
                <a:latin typeface="Times New Roman" panose="02020603050405020304"/>
                <a:ea typeface="Times New Roman" panose="02020603050405020304"/>
                <a:cs typeface="微软雅黑" panose="020B0503020204020204" pitchFamily="34" charset="-122"/>
              </a:rPr>
              <a:t>Support flexible expansion of PV power generation capacity; </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en-US" altLang="en-US" sz="1600" b="0" i="0" u="none" strike="noStrike" dirty="0">
                <a:latin typeface="Times New Roman" panose="02020603050405020304"/>
                <a:ea typeface="Times New Roman" panose="02020603050405020304"/>
                <a:cs typeface="微软雅黑" panose="020B0503020204020204" pitchFamily="34" charset="-122"/>
              </a:rPr>
              <a:t>Support access of load, battery, grid, diesel generator and PV at the same time; </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en-US" altLang="en-US" sz="1600" b="0" i="0" u="none" strike="noStrike" dirty="0">
                <a:latin typeface="Times New Roman" panose="02020603050405020304"/>
                <a:ea typeface="Times New Roman" panose="02020603050405020304"/>
                <a:cs typeface="微软雅黑" panose="020B0503020204020204" pitchFamily="34" charset="-122"/>
              </a:rPr>
              <a:t>Integrated with EMS functions, to ensure high safety and stability; </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en-US" altLang="en-US" sz="1600" b="0" i="0" u="none" strike="noStrike" dirty="0">
                <a:latin typeface="Times New Roman" panose="02020603050405020304"/>
                <a:ea typeface="Times New Roman" panose="02020603050405020304"/>
                <a:cs typeface="微软雅黑" panose="020B0503020204020204" pitchFamily="34" charset="-122"/>
              </a:rPr>
              <a:t>Support prediction of battery capacity and discharging time; </a:t>
            </a:r>
            <a:endParaRPr sz="16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en-US" altLang="en-US" sz="1600" b="0" i="0" u="none" strike="noStrike" dirty="0">
                <a:latin typeface="Times New Roman" panose="02020603050405020304"/>
                <a:ea typeface="Times New Roman" panose="02020603050405020304"/>
                <a:cs typeface="微软雅黑" panose="020B0503020204020204" pitchFamily="34" charset="-122"/>
              </a:rPr>
              <a:t>Built-in isolated transformer, with strong adaption to loads. </a:t>
            </a:r>
            <a:endParaRPr sz="1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3"/>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636905" y="348913"/>
            <a:ext cx="8888932" cy="461665"/>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Outdoor Cabinet Type Integrated Optical Storage System</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5" name="表格 4"/>
          <p:cNvGraphicFramePr/>
          <p:nvPr>
            <p:custDataLst>
              <p:tags r:id="rId3"/>
            </p:custDataLst>
          </p:nvPr>
        </p:nvGraphicFramePr>
        <p:xfrm>
          <a:off x="894080" y="1168400"/>
          <a:ext cx="10404000" cy="5269273"/>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val="20000"/>
                    </a:ext>
                  </a:extLst>
                </a:gridCol>
                <a:gridCol w="1908000">
                  <a:extLst>
                    <a:ext uri="{9D8B030D-6E8A-4147-A177-3AD203B41FA5}">
                      <a16:colId xmlns:a16="http://schemas.microsoft.com/office/drawing/2014/main" val="20001"/>
                    </a:ext>
                  </a:extLst>
                </a:gridCol>
                <a:gridCol w="2196000">
                  <a:extLst>
                    <a:ext uri="{9D8B030D-6E8A-4147-A177-3AD203B41FA5}">
                      <a16:colId xmlns:a16="http://schemas.microsoft.com/office/drawing/2014/main" val="20002"/>
                    </a:ext>
                  </a:extLst>
                </a:gridCol>
                <a:gridCol w="2196000">
                  <a:extLst>
                    <a:ext uri="{9D8B030D-6E8A-4147-A177-3AD203B41FA5}">
                      <a16:colId xmlns:a16="http://schemas.microsoft.com/office/drawing/2014/main" val="20003"/>
                    </a:ext>
                  </a:extLst>
                </a:gridCol>
                <a:gridCol w="2196000">
                  <a:extLst>
                    <a:ext uri="{9D8B030D-6E8A-4147-A177-3AD203B41FA5}">
                      <a16:colId xmlns:a16="http://schemas.microsoft.com/office/drawing/2014/main" val="20004"/>
                    </a:ext>
                  </a:extLst>
                </a:gridCol>
              </a:tblGrid>
              <a:tr h="436245">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Model</a:t>
                      </a:r>
                      <a:r>
                        <a:rPr lang="en-US" altLang="en-US" sz="1400" b="0" i="0" u="none" strike="noStrike">
                          <a:solidFill>
                            <a:schemeClr val="bg2"/>
                          </a:solidFill>
                          <a:latin typeface="Times New Roman" panose="02020603050405020304"/>
                          <a:ea typeface="Times New Roman" panose="02020603050405020304"/>
                        </a:rPr>
                        <a:t> </a:t>
                      </a:r>
                      <a:endParaRPr lang="zh-CN" altLang="en-US" sz="1400" b="1" dirty="0">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ESSA0030B-0055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HTDESS0050B-0055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HTDESS0050B-0100</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HTDESS0100B-0215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30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100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400  </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43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72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72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144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Voltage 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320V-460V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6720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Rated frequency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50/60Hz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Frequency range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45-55/55-65Hz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THDi (on-grid)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&lt;3%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THDu (off-grid)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≤1% linear, ≤5% nonlinear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Power factor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1 (0.8 lead ~ 0.8 lag)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Overload capacity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110% long-term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AC output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3W+N+PE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Isolation transformer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100/400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200/400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200/400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270/400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extLst>
                  <a:ext uri="{0D108BD9-81ED-4DB2-BD59-A6C34878D82A}">
                    <a16:rowId xmlns:a16="http://schemas.microsoft.com/office/drawing/2014/main" val="10012"/>
                  </a:ext>
                </a:extLst>
              </a:tr>
              <a:tr h="365760">
                <a:tc>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On-grid/off-grid switching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lnSpc>
                          <a:spcPct val="90000"/>
                        </a:lnSpc>
                        <a:buNone/>
                      </a:pPr>
                      <a:r>
                        <a:rPr lang="en-US" altLang="en-US" sz="1400" b="0" i="0" u="none" strike="noStrike">
                          <a:solidFill>
                            <a:srgbClr val="000000"/>
                          </a:solidFill>
                          <a:latin typeface="Times New Roman" panose="02020603050405020304"/>
                          <a:ea typeface="Times New Roman" panose="02020603050405020304"/>
                        </a:rPr>
                        <a:t>Supported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bl>
          </a:graphicData>
        </a:graphic>
      </p:graphicFrame>
      <p:pic>
        <p:nvPicPr>
          <p:cNvPr id="4" name="图片 3"/>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636904" y="362312"/>
            <a:ext cx="8838691" cy="461665"/>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Outdoor Cabinet Type Integrated Optical Storage System</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graphicFrame>
        <p:nvGraphicFramePr>
          <p:cNvPr id="5" name="表格 4"/>
          <p:cNvGraphicFramePr/>
          <p:nvPr>
            <p:custDataLst>
              <p:tags r:id="rId3"/>
            </p:custDataLst>
          </p:nvPr>
        </p:nvGraphicFramePr>
        <p:xfrm>
          <a:off x="966470" y="1808480"/>
          <a:ext cx="10260000" cy="3944895"/>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20000"/>
                    </a:ext>
                  </a:extLst>
                </a:gridCol>
                <a:gridCol w="2052000">
                  <a:extLst>
                    <a:ext uri="{9D8B030D-6E8A-4147-A177-3AD203B41FA5}">
                      <a16:colId xmlns:a16="http://schemas.microsoft.com/office/drawing/2014/main" val="20001"/>
                    </a:ext>
                  </a:extLst>
                </a:gridCol>
                <a:gridCol w="2052000">
                  <a:extLst>
                    <a:ext uri="{9D8B030D-6E8A-4147-A177-3AD203B41FA5}">
                      <a16:colId xmlns:a16="http://schemas.microsoft.com/office/drawing/2014/main" val="20002"/>
                    </a:ext>
                  </a:extLst>
                </a:gridCol>
                <a:gridCol w="2052000">
                  <a:extLst>
                    <a:ext uri="{9D8B030D-6E8A-4147-A177-3AD203B41FA5}">
                      <a16:colId xmlns:a16="http://schemas.microsoft.com/office/drawing/2014/main" val="20003"/>
                    </a:ext>
                  </a:extLst>
                </a:gridCol>
                <a:gridCol w="2052000">
                  <a:extLst>
                    <a:ext uri="{9D8B030D-6E8A-4147-A177-3AD203B41FA5}">
                      <a16:colId xmlns:a16="http://schemas.microsoft.com/office/drawing/2014/main" val="20004"/>
                    </a:ext>
                  </a:extLst>
                </a:gridCol>
              </a:tblGrid>
              <a:tr h="576000">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Model</a:t>
                      </a:r>
                      <a:r>
                        <a:rPr lang="en-US" altLang="en-US" sz="1400" b="0" i="0" u="none" strike="noStrike">
                          <a:solidFill>
                            <a:schemeClr val="bg2"/>
                          </a:solidFill>
                          <a:latin typeface="Times New Roman" panose="02020603050405020304"/>
                          <a:ea typeface="Times New Roman" panose="02020603050405020304"/>
                        </a:rPr>
                        <a:t> </a:t>
                      </a:r>
                      <a:endParaRPr lang="zh-CN"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ESSA0030B-0055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HTDESS0050B-0055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HTDESS0050B-0100</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90000"/>
                        </a:lnSpc>
                        <a:buNone/>
                      </a:pPr>
                      <a:r>
                        <a:rPr lang="en-US" altLang="en-US" sz="1400" b="1" i="0" u="none" strike="noStrike">
                          <a:solidFill>
                            <a:schemeClr val="bg2"/>
                          </a:solidFill>
                          <a:latin typeface="Times New Roman" panose="02020603050405020304"/>
                          <a:ea typeface="Times New Roman" panose="02020603050405020304"/>
                        </a:rPr>
                        <a:t>HTDESS0100B-0215</a:t>
                      </a:r>
                      <a:r>
                        <a:rPr lang="en-US" altLang="en-US" sz="1400" b="0" i="0" u="none" strike="noStrike">
                          <a:solidFill>
                            <a:schemeClr val="bg2"/>
                          </a:solidFill>
                          <a:latin typeface="Times New Roman" panose="02020603050405020304"/>
                          <a:ea typeface="Times New Roman" panose="02020603050405020304"/>
                        </a:rPr>
                        <a:t> </a:t>
                      </a:r>
                      <a:endParaRPr lang="en-US" altLang="en-US" sz="1400" b="1">
                        <a:solidFill>
                          <a:schemeClr val="bg2"/>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488950">
                <a:tc gridSpan="5">
                  <a:txBody>
                    <a:bodyPr/>
                    <a:lstStyle/>
                    <a:p>
                      <a:pPr indent="0" algn="ctr">
                        <a:buNone/>
                      </a:pPr>
                      <a:r>
                        <a:rPr lang="en-US" altLang="en-US" sz="1600" b="0" i="0" u="none" strike="noStrike">
                          <a:solidFill>
                            <a:schemeClr val="bg1"/>
                          </a:solidFill>
                          <a:latin typeface="Times New Roman" panose="02020603050405020304"/>
                          <a:ea typeface="Times New Roman" panose="02020603050405020304"/>
                        </a:rPr>
                        <a:t>PV </a:t>
                      </a:r>
                      <a:endParaRPr lang="zh-CN" altLang="en-US" sz="16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576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PV input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575945">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PV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60/120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60/120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60/120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120/180/240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extLst>
                  <a:ext uri="{0D108BD9-81ED-4DB2-BD59-A6C34878D82A}">
                    <a16:rowId xmlns:a16="http://schemas.microsoft.com/office/drawing/2014/main" val="10003"/>
                  </a:ext>
                </a:extLst>
              </a:tr>
              <a:tr h="576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MPTT working voltage 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250-850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576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MPPT full load voltage 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450-850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D9D9D9"/>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576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Voltage increase/decrease mode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Supported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bl>
          </a:graphicData>
        </a:graphic>
      </p:graphicFrame>
      <p:pic>
        <p:nvPicPr>
          <p:cNvPr id="4" name="图片 3"/>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62312"/>
            <a:ext cx="8959271"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Communication power supply system</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82764" y="951529"/>
            <a:ext cx="2934586" cy="5773479"/>
          </a:xfrm>
          <a:prstGeom prst="rect">
            <a:avLst/>
          </a:prstGeom>
        </p:spPr>
      </p:pic>
      <p:sp>
        <p:nvSpPr>
          <p:cNvPr id="7" name="文本框 6"/>
          <p:cNvSpPr txBox="1"/>
          <p:nvPr/>
        </p:nvSpPr>
        <p:spPr>
          <a:xfrm>
            <a:off x="636905" y="1301366"/>
            <a:ext cx="7549515" cy="4255267"/>
          </a:xfrm>
          <a:prstGeom prst="rect">
            <a:avLst/>
          </a:prstGeom>
          <a:noFill/>
        </p:spPr>
        <p:txBody>
          <a:bodyPr wrap="square">
            <a:spAutoFit/>
          </a:bodyPr>
          <a:lstStyle/>
          <a:p>
            <a:pPr algn="l">
              <a:lnSpc>
                <a:spcPct val="150000"/>
              </a:lnSpc>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The new energy mixed power supply system of communication base station can be configured with different power supply system devices according to the requirements of base station  </a:t>
            </a:r>
            <a:endParaRPr lang="en-US" altLang="zh-CN"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Ø"/>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PV MPPT controller and mains supply rectifier are provided with modular installation, supported PV ranges from 5kW to 30kW; mains supply rectifier supports 5-15kW capacity expansion.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Ø"/>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It can manage multiple energies at the same, such as solar energy, wind energy, mains supply, fuel oil generator and battery.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Ø"/>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The product supports multiple protections such as overvoltage, overcurrent, overheat, undervoltage and short-circuit.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Integrated with battery management function, with protection against reverse connection, overcharging and over-discharging of battery.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Ø"/>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Support RS232, RS485, CAN and other communication interfaces.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Ø"/>
            </a:pPr>
            <a:r>
              <a:rPr lang="en-US" altLang="en-US" sz="1400" b="0" i="0" u="none" strike="noStrike" dirty="0">
                <a:solidFill>
                  <a:srgbClr val="231815"/>
                </a:solidFill>
                <a:latin typeface="Times New Roman" panose="02020603050405020304"/>
                <a:ea typeface="Times New Roman" panose="02020603050405020304"/>
                <a:cs typeface="微软雅黑" panose="020B0503020204020204" pitchFamily="34" charset="-122"/>
              </a:rPr>
              <a:t>Outdoor IP54 protection grade, multiple safety controls and lightning prevention design, adaptive to severe environment such as high altitude and ultra-low temperature.  </a:t>
            </a:r>
            <a:endParaRPr lang="zh-CN" altLang="en-US" sz="1400" b="0" i="0" u="none" strike="noStrike" baseline="0" dirty="0">
              <a:solidFill>
                <a:srgbClr val="23181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3"/>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62312"/>
            <a:ext cx="8768352"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effectLst/>
                <a:latin typeface="Times New Roman" panose="02020603050405020304"/>
                <a:ea typeface="Times New Roman" panose="02020603050405020304"/>
                <a:sym typeface="+mn-ea"/>
              </a:rPr>
              <a:t>Communication power supply system</a:t>
            </a:r>
            <a:r>
              <a:rPr lang="en-US" altLang="en-US" sz="2400" b="0" i="0" u="none" strike="noStrike" dirty="0">
                <a:solidFill>
                  <a:srgbClr val="17A970"/>
                </a:solidFill>
                <a:effectLst/>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258935" y="1280514"/>
            <a:ext cx="2583712" cy="5241851"/>
          </a:xfrm>
          <a:prstGeom prst="rect">
            <a:avLst/>
          </a:prstGeom>
        </p:spPr>
      </p:pic>
      <p:graphicFrame>
        <p:nvGraphicFramePr>
          <p:cNvPr id="7" name="表格 6"/>
          <p:cNvGraphicFramePr/>
          <p:nvPr>
            <p:custDataLst>
              <p:tags r:id="rId3"/>
            </p:custDataLst>
          </p:nvPr>
        </p:nvGraphicFramePr>
        <p:xfrm>
          <a:off x="636905" y="1157605"/>
          <a:ext cx="8039262" cy="4896140"/>
        </p:xfrm>
        <a:graphic>
          <a:graphicData uri="http://schemas.openxmlformats.org/drawingml/2006/table">
            <a:tbl>
              <a:tblPr firstRow="1" bandRow="1">
                <a:tableStyleId>{5C22544A-7EE6-4342-B048-85BDC9FD1C3A}</a:tableStyleId>
              </a:tblPr>
              <a:tblGrid>
                <a:gridCol w="4019631">
                  <a:extLst>
                    <a:ext uri="{9D8B030D-6E8A-4147-A177-3AD203B41FA5}">
                      <a16:colId xmlns:a16="http://schemas.microsoft.com/office/drawing/2014/main" val="20000"/>
                    </a:ext>
                  </a:extLst>
                </a:gridCol>
                <a:gridCol w="4019631">
                  <a:extLst>
                    <a:ext uri="{9D8B030D-6E8A-4147-A177-3AD203B41FA5}">
                      <a16:colId xmlns:a16="http://schemas.microsoft.com/office/drawing/2014/main" val="20001"/>
                    </a:ext>
                  </a:extLst>
                </a:gridCol>
              </a:tblGrid>
              <a:tr h="306070">
                <a:tc gridSpan="2">
                  <a:txBody>
                    <a:bodyPr/>
                    <a:lstStyle/>
                    <a:p>
                      <a:pPr algn="ctr">
                        <a:buNone/>
                      </a:pPr>
                      <a:r>
                        <a:rPr lang="en-US" altLang="en-US" sz="1400" b="0" i="0" u="none" strike="noStrike">
                          <a:latin typeface="Times New Roman" panose="02020603050405020304"/>
                          <a:ea typeface="Times New Roman" panose="02020603050405020304"/>
                        </a:rPr>
                        <a:t>Parameters of control cabinet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06000">
                <a:tc>
                  <a:txBody>
                    <a:bodyPr/>
                    <a:lstStyle/>
                    <a:p>
                      <a:pPr algn="ctr">
                        <a:buNone/>
                      </a:pPr>
                      <a:r>
                        <a:rPr lang="en-US" altLang="en-US" sz="1400" b="0" i="0" u="none" strike="noStrike">
                          <a:latin typeface="Times New Roman" panose="02020603050405020304"/>
                          <a:ea typeface="Times New Roman" panose="02020603050405020304"/>
                        </a:rPr>
                        <a:t>Input voltage of PV controller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en-US" sz="1400" b="0" i="0" u="none" strike="noStrike">
                          <a:solidFill>
                            <a:schemeClr val="dk1"/>
                          </a:solidFill>
                          <a:latin typeface="Times New Roman" panose="02020603050405020304"/>
                          <a:ea typeface="Times New Roman" panose="02020603050405020304"/>
                          <a:cs typeface="+mn-cs"/>
                        </a:rPr>
                        <a:t>60Vdc~150Vdc </a:t>
                      </a:r>
                      <a:endParaRPr lang="en-US" altLang="zh-CN" sz="1400" b="0" i="0" u="none" strike="noStrike" kern="1200" baseline="0" dirty="0">
                        <a:solidFill>
                          <a:schemeClr val="dk1"/>
                        </a:solidFill>
                        <a:latin typeface="+mn-lt"/>
                        <a:ea typeface="+mn-ea"/>
                        <a:cs typeface="+mn-cs"/>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06000">
                <a:tc>
                  <a:txBody>
                    <a:bodyPr/>
                    <a:lstStyle/>
                    <a:p>
                      <a:pPr algn="ctr">
                        <a:buNone/>
                      </a:pPr>
                      <a:r>
                        <a:rPr lang="en-US" altLang="en-US" sz="1400" b="0" i="0" u="none" strike="noStrike">
                          <a:latin typeface="Times New Roman" panose="02020603050405020304"/>
                          <a:ea typeface="Times New Roman" panose="02020603050405020304"/>
                        </a:rPr>
                        <a:t>Output voltage and current of PV controller </a:t>
                      </a:r>
                      <a:endParaRPr lang="zh-CN" altLang="en-US" sz="1400" dirty="0">
                        <a:sym typeface="+mn-ea"/>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48Vdc/50A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2"/>
                  </a:ext>
                </a:extLst>
              </a:tr>
              <a:tr h="306000">
                <a:tc>
                  <a:txBody>
                    <a:bodyPr/>
                    <a:lstStyle/>
                    <a:p>
                      <a:pPr algn="ctr">
                        <a:buNone/>
                      </a:pPr>
                      <a:r>
                        <a:rPr lang="en-US" altLang="en-US" sz="1400" b="0" i="0" u="none" strike="noStrike">
                          <a:latin typeface="Times New Roman" panose="02020603050405020304"/>
                          <a:ea typeface="Times New Roman" panose="02020603050405020304"/>
                        </a:rPr>
                        <a:t>Install quantity of PV controller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3-10PCS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06000">
                <a:tc>
                  <a:txBody>
                    <a:bodyPr/>
                    <a:lstStyle/>
                    <a:p>
                      <a:pPr algn="ctr">
                        <a:buNone/>
                      </a:pPr>
                      <a:r>
                        <a:rPr lang="en-US" altLang="en-US" sz="1400" b="0" i="0" u="none" strike="noStrike">
                          <a:latin typeface="Times New Roman" panose="02020603050405020304"/>
                          <a:ea typeface="Times New Roman" panose="02020603050405020304"/>
                        </a:rPr>
                        <a:t>Input voltage of rectifier module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90Vac to 300Vac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306000">
                <a:tc>
                  <a:txBody>
                    <a:bodyPr/>
                    <a:lstStyle/>
                    <a:p>
                      <a:pPr algn="ctr">
                        <a:buNone/>
                      </a:pPr>
                      <a:r>
                        <a:rPr lang="en-US" altLang="en-US" sz="1400" b="0" i="0" u="none" strike="noStrike">
                          <a:latin typeface="Times New Roman" panose="02020603050405020304"/>
                          <a:ea typeface="Times New Roman" panose="02020603050405020304"/>
                        </a:rPr>
                        <a:t>Output voltage and current of rectifier module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1400" b="0" i="0" u="none" strike="noStrike">
                          <a:latin typeface="Times New Roman" panose="02020603050405020304"/>
                          <a:ea typeface="Times New Roman" panose="02020603050405020304"/>
                        </a:rPr>
                        <a:t>48Vdc/50A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06000">
                <a:tc>
                  <a:txBody>
                    <a:bodyPr/>
                    <a:lstStyle/>
                    <a:p>
                      <a:pPr algn="ctr">
                        <a:buNone/>
                      </a:pPr>
                      <a:r>
                        <a:rPr lang="en-US" altLang="en-US" sz="1400" b="0" i="0" u="none" strike="noStrike">
                          <a:latin typeface="Times New Roman" panose="02020603050405020304"/>
                          <a:ea typeface="Times New Roman" panose="02020603050405020304"/>
                        </a:rPr>
                        <a:t>Install quantity of rectifier module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3-6PCS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306000">
                <a:tc>
                  <a:txBody>
                    <a:bodyPr/>
                    <a:lstStyle/>
                    <a:p>
                      <a:pPr algn="ctr">
                        <a:buNone/>
                      </a:pPr>
                      <a:r>
                        <a:rPr lang="en-US" altLang="en-US" sz="1400" b="0" i="0" u="none" strike="noStrike">
                          <a:latin typeface="Times New Roman" panose="02020603050405020304"/>
                          <a:ea typeface="Times New Roman" panose="02020603050405020304"/>
                        </a:rPr>
                        <a:t>Protection grade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IP54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06000">
                <a:tc>
                  <a:txBody>
                    <a:bodyPr/>
                    <a:lstStyle/>
                    <a:p>
                      <a:pPr algn="ctr">
                        <a:buNone/>
                      </a:pPr>
                      <a:r>
                        <a:rPr lang="en-US" altLang="en-US" sz="1400" b="0" i="0" u="none" strike="noStrike">
                          <a:latin typeface="Times New Roman" panose="02020603050405020304"/>
                          <a:ea typeface="Times New Roman" panose="02020603050405020304"/>
                        </a:rPr>
                        <a:t>Cooling method </a:t>
                      </a:r>
                      <a:endParaRPr lang="zh-CN" altLang="en-US" sz="1400" dirty="0"/>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Natural air cooling </a:t>
                      </a:r>
                      <a:endParaRPr lang="zh-CN" altLang="en-US" sz="1400" dirty="0"/>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306070">
                <a:tc>
                  <a:txBody>
                    <a:bodyPr/>
                    <a:lstStyle/>
                    <a:p>
                      <a:pPr algn="ctr">
                        <a:buNone/>
                      </a:pPr>
                      <a:r>
                        <a:rPr lang="en-US" altLang="en-US" sz="1400" b="0" i="0" u="none" strike="noStrike">
                          <a:latin typeface="Times New Roman" panose="02020603050405020304"/>
                          <a:ea typeface="Times New Roman" panose="02020603050405020304"/>
                        </a:rPr>
                        <a:t>Dimensions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600*600*2000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06000">
                <a:tc gridSpan="2">
                  <a:txBody>
                    <a:bodyPr/>
                    <a:lstStyle/>
                    <a:p>
                      <a:pPr algn="ctr">
                        <a:buNone/>
                      </a:pPr>
                      <a:r>
                        <a:rPr lang="en-US" altLang="en-US" sz="1400" b="1" i="0" u="none" strike="noStrike">
                          <a:solidFill>
                            <a:schemeClr val="lt1"/>
                          </a:solidFill>
                          <a:latin typeface="Times New Roman" panose="02020603050405020304"/>
                          <a:ea typeface="Times New Roman" panose="02020603050405020304"/>
                        </a:rPr>
                        <a:t>Power cabinet parameters</a:t>
                      </a:r>
                      <a:r>
                        <a:rPr lang="en-US" altLang="en-US" sz="1400" b="0" i="0" u="none" strike="noStrike">
                          <a:solidFill>
                            <a:schemeClr val="lt1"/>
                          </a:solidFill>
                          <a:latin typeface="Times New Roman" panose="02020603050405020304"/>
                          <a:ea typeface="Times New Roman" panose="02020603050405020304"/>
                        </a:rPr>
                        <a:t> </a:t>
                      </a:r>
                      <a:endParaRPr lang="zh-CN" altLang="en-US" sz="1400" b="1" dirty="0">
                        <a:solidFill>
                          <a:schemeClr val="lt1"/>
                        </a:solidFill>
                      </a:endParaRP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solidFill>
                      <a:srgbClr val="17A970"/>
                    </a:solidFill>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10"/>
                  </a:ext>
                </a:extLst>
              </a:tr>
              <a:tr h="306000">
                <a:tc>
                  <a:txBody>
                    <a:bodyPr/>
                    <a:lstStyle/>
                    <a:p>
                      <a:pPr algn="ctr">
                        <a:buNone/>
                      </a:pPr>
                      <a:r>
                        <a:rPr lang="en-US" altLang="en-US" sz="1400" b="0" i="0" u="none" strike="noStrike">
                          <a:latin typeface="Times New Roman" panose="02020603050405020304"/>
                          <a:ea typeface="Times New Roman" panose="02020603050405020304"/>
                        </a:rPr>
                        <a:t>Battery module capacity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51.2V100AH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06000">
                <a:tc>
                  <a:txBody>
                    <a:bodyPr/>
                    <a:lstStyle/>
                    <a:p>
                      <a:pPr algn="ctr">
                        <a:buNone/>
                      </a:pPr>
                      <a:r>
                        <a:rPr lang="en-US" altLang="en-US" sz="1400" b="0" i="0" u="none" strike="noStrike">
                          <a:latin typeface="Times New Roman" panose="02020603050405020304"/>
                          <a:ea typeface="Times New Roman" panose="02020603050405020304"/>
                        </a:rPr>
                        <a:t>Battery module dimensions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3U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2"/>
                  </a:ext>
                </a:extLst>
              </a:tr>
              <a:tr h="306000">
                <a:tc>
                  <a:txBody>
                    <a:bodyPr/>
                    <a:lstStyle/>
                    <a:p>
                      <a:pPr algn="ctr">
                        <a:buNone/>
                      </a:pPr>
                      <a:r>
                        <a:rPr lang="en-US" altLang="en-US" sz="1400" b="0" i="0" u="none" strike="noStrike">
                          <a:solidFill>
                            <a:schemeClr val="dk1"/>
                          </a:solidFill>
                          <a:effectLst/>
                          <a:latin typeface="Times New Roman" panose="02020603050405020304"/>
                          <a:ea typeface="Times New Roman" panose="02020603050405020304"/>
                          <a:cs typeface="+mn-cs"/>
                        </a:rPr>
                        <a:t>Cell type </a:t>
                      </a:r>
                      <a:endParaRPr lang="zh-CN" altLang="zh-CN" sz="1400" kern="1200" dirty="0">
                        <a:solidFill>
                          <a:schemeClr val="dk1"/>
                        </a:solidFill>
                        <a:effectLst/>
                        <a:latin typeface="+mn-lt"/>
                        <a:ea typeface="+mn-ea"/>
                        <a:cs typeface="+mn-cs"/>
                      </a:endParaRPr>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Lithium iron phosphate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06000">
                <a:tc>
                  <a:txBody>
                    <a:bodyPr/>
                    <a:lstStyle/>
                    <a:p>
                      <a:pPr algn="ctr">
                        <a:buNone/>
                      </a:pPr>
                      <a:r>
                        <a:rPr lang="en-US" altLang="en-US" sz="1400" b="0" i="0" u="none" strike="noStrike">
                          <a:latin typeface="Times New Roman" panose="02020603050405020304"/>
                          <a:ea typeface="Times New Roman" panose="02020603050405020304"/>
                        </a:rPr>
                        <a:t>Parallel operation quantity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altLang="en-US" sz="1400" b="0" i="0" u="none" strike="noStrike">
                          <a:latin typeface="Times New Roman" panose="02020603050405020304"/>
                          <a:ea typeface="Times New Roman" panose="02020603050405020304"/>
                        </a:rPr>
                        <a:t>&lt;10 PCS </a:t>
                      </a:r>
                      <a:endParaRPr lang="en-US" altLang="zh-CN"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4"/>
                  </a:ext>
                </a:extLst>
              </a:tr>
              <a:tr h="30600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1400" b="0" i="0" u="none" strike="noStrike">
                          <a:latin typeface="Times New Roman" panose="02020603050405020304"/>
                          <a:ea typeface="Times New Roman" panose="02020603050405020304"/>
                        </a:rPr>
                        <a:t>Cooling method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en-US" sz="1400" b="0" i="0" u="none" strike="noStrike">
                          <a:latin typeface="Times New Roman" panose="02020603050405020304"/>
                          <a:ea typeface="Times New Roman" panose="02020603050405020304"/>
                        </a:rPr>
                        <a:t>AC </a:t>
                      </a:r>
                      <a:endParaRPr lang="zh-CN" altLang="en-US" sz="1400"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bl>
          </a:graphicData>
        </a:graphic>
      </p:graphicFrame>
      <p:pic>
        <p:nvPicPr>
          <p:cNvPr id="2" name="图片 1"/>
          <p:cNvPicPr>
            <a:picLocks noChangeAspect="1"/>
          </p:cNvPicPr>
          <p:nvPr>
            <p:custDataLst>
              <p:tags r:id="rId4"/>
            </p:custDataLst>
          </p:nvPr>
        </p:nvPicPr>
        <p:blipFill>
          <a:blip r:embed="rId7"/>
          <a:stretch>
            <a:fillRect/>
          </a:stretch>
        </p:blipFill>
        <p:spPr>
          <a:xfrm>
            <a:off x="9061450" y="97790"/>
            <a:ext cx="2886075" cy="7429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62312"/>
            <a:ext cx="8828642"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latin typeface="Times New Roman" panose="02020603050405020304"/>
                <a:ea typeface="Times New Roman" panose="02020603050405020304"/>
                <a:sym typeface="+mn-ea"/>
              </a:rPr>
              <a:t>Residential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84200" y="1793239"/>
            <a:ext cx="4467026" cy="2538353"/>
          </a:xfrm>
          <a:prstGeom prst="rect">
            <a:avLst/>
          </a:prstGeom>
          <a:noFill/>
        </p:spPr>
        <p:txBody>
          <a:bodyPr wrap="square" rtlCol="0">
            <a:noAutofit/>
          </a:bodyPr>
          <a:lstStyle/>
          <a:p>
            <a:pPr algn="just">
              <a:lnSpc>
                <a:spcPct val="130000"/>
              </a:lnSpc>
            </a:pPr>
            <a:r>
              <a:rPr lang="en-US" altLang="en-US" sz="1200" b="0" i="0" u="none" strike="noStrike" dirty="0">
                <a:latin typeface="Times New Roman" panose="02020603050405020304"/>
                <a:ea typeface="Times New Roman" panose="02020603050405020304"/>
                <a:cs typeface="思源黑体" panose="020B0400000000000000" charset="-122"/>
              </a:rPr>
              <a:t>Single-phase mixed inverter 3-8kW, 3-phase mixed inverter 6-15kW, support parallel connection of multiple units, support 5-40kWh battery, input end supports 1.5 times of component capacity expansion, in order to satisfy the demands of customers to the maximum; </a:t>
            </a:r>
            <a:endParaRPr lang="zh-CN" altLang="en-US" sz="1200"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200" b="0" i="0" u="none" strike="noStrike" dirty="0">
                <a:latin typeface="Times New Roman" panose="02020603050405020304"/>
                <a:ea typeface="Times New Roman" panose="02020603050405020304"/>
                <a:cs typeface="思源黑体" panose="020B0400000000000000" charset="-122"/>
              </a:rPr>
              <a:t>PV string 16A, support access of 182/210 high-power PV components; </a:t>
            </a:r>
            <a:endParaRPr lang="zh-CN" altLang="en-US" sz="1200"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200" b="0" i="0" u="none" strike="noStrike" dirty="0">
                <a:latin typeface="Times New Roman" panose="02020603050405020304"/>
                <a:ea typeface="Times New Roman" panose="02020603050405020304"/>
                <a:cs typeface="思源黑体" panose="020B0400000000000000" charset="-122"/>
              </a:rPr>
              <a:t>Zero-time switching between on-grid/off-grid of grid and battery, to guarantee the power consumption. </a:t>
            </a:r>
            <a:endParaRPr lang="zh-CN" altLang="en-US" sz="1200" dirty="0">
              <a:latin typeface="思源黑体" panose="020B0400000000000000" charset="-122"/>
              <a:ea typeface="思源黑体" panose="020B0400000000000000" charset="-122"/>
              <a:cs typeface="思源黑体" panose="020B0400000000000000" charset="-122"/>
            </a:endParaRPr>
          </a:p>
        </p:txBody>
      </p:sp>
      <p:sp>
        <p:nvSpPr>
          <p:cNvPr id="3" name="文本框 2"/>
          <p:cNvSpPr txBox="1"/>
          <p:nvPr/>
        </p:nvSpPr>
        <p:spPr>
          <a:xfrm>
            <a:off x="584200" y="1239520"/>
            <a:ext cx="2621280" cy="407035"/>
          </a:xfrm>
          <a:prstGeom prst="rect">
            <a:avLst/>
          </a:prstGeom>
          <a:noFill/>
        </p:spPr>
        <p:txBody>
          <a:bodyPr wrap="square" rtlCol="0">
            <a:noAutofit/>
          </a:bodyPr>
          <a:lstStyle/>
          <a:p>
            <a:pPr>
              <a:lnSpc>
                <a:spcPct val="150000"/>
              </a:lnSpc>
            </a:pPr>
            <a:r>
              <a:rPr lang="en-US" altLang="en-US" sz="1200" b="1" i="0" u="none" strike="noStrike">
                <a:latin typeface="Times New Roman" panose="02020603050405020304"/>
                <a:ea typeface="Times New Roman" panose="02020603050405020304"/>
                <a:cs typeface="思源黑体" panose="020B0400000000000000" charset="-122"/>
              </a:rPr>
              <a:t>Product Introduction</a:t>
            </a:r>
            <a:r>
              <a:rPr lang="en-US" altLang="en-US" sz="1200" b="0" i="0" u="none" strike="noStrike">
                <a:latin typeface="Times New Roman" panose="02020603050405020304"/>
                <a:ea typeface="Times New Roman" panose="02020603050405020304"/>
                <a:cs typeface="思源黑体" panose="020B0400000000000000" charset="-122"/>
              </a:rPr>
              <a:t> </a:t>
            </a:r>
            <a:endParaRPr lang="zh-CN" altLang="en-US" sz="1200" b="1" dirty="0">
              <a:latin typeface="思源黑体" panose="020B0400000000000000" charset="-122"/>
              <a:ea typeface="思源黑体" panose="020B0400000000000000" charset="-122"/>
              <a:cs typeface="思源黑体" panose="020B0400000000000000" charset="-122"/>
            </a:endParaRPr>
          </a:p>
        </p:txBody>
      </p:sp>
      <p:sp>
        <p:nvSpPr>
          <p:cNvPr id="4" name="文本框 3"/>
          <p:cNvSpPr txBox="1"/>
          <p:nvPr/>
        </p:nvSpPr>
        <p:spPr>
          <a:xfrm>
            <a:off x="584200" y="4417440"/>
            <a:ext cx="2417762" cy="378355"/>
          </a:xfrm>
          <a:prstGeom prst="rect">
            <a:avLst/>
          </a:prstGeom>
          <a:noFill/>
        </p:spPr>
        <p:txBody>
          <a:bodyPr wrap="square" rtlCol="0">
            <a:noAutofit/>
          </a:bodyPr>
          <a:lstStyle/>
          <a:p>
            <a:pPr>
              <a:lnSpc>
                <a:spcPct val="150000"/>
              </a:lnSpc>
            </a:pPr>
            <a:r>
              <a:rPr lang="en-US" altLang="en-US" sz="1200" b="1" i="0" u="none" strike="noStrike">
                <a:latin typeface="Times New Roman" panose="02020603050405020304"/>
                <a:ea typeface="Times New Roman" panose="02020603050405020304"/>
                <a:cs typeface="思源黑体" panose="020B0400000000000000" charset="-122"/>
              </a:rPr>
              <a:t>Main advantages</a:t>
            </a:r>
            <a:r>
              <a:rPr lang="en-US" altLang="en-US" sz="1200" b="0" i="0" u="none" strike="noStrike">
                <a:latin typeface="Times New Roman" panose="02020603050405020304"/>
                <a:ea typeface="Times New Roman" panose="02020603050405020304"/>
                <a:cs typeface="思源黑体" panose="020B0400000000000000" charset="-122"/>
              </a:rPr>
              <a:t> </a:t>
            </a:r>
            <a:endParaRPr lang="zh-CN" altLang="en-US" sz="1200" b="1" dirty="0">
              <a:latin typeface="思源黑体" panose="020B0400000000000000" charset="-122"/>
              <a:ea typeface="思源黑体" panose="020B0400000000000000" charset="-122"/>
              <a:cs typeface="思源黑体" panose="020B0400000000000000" charset="-122"/>
            </a:endParaRPr>
          </a:p>
        </p:txBody>
      </p:sp>
      <p:sp>
        <p:nvSpPr>
          <p:cNvPr id="5" name="文本框 4"/>
          <p:cNvSpPr txBox="1"/>
          <p:nvPr/>
        </p:nvSpPr>
        <p:spPr>
          <a:xfrm>
            <a:off x="584200" y="4795795"/>
            <a:ext cx="2150745" cy="1296670"/>
          </a:xfrm>
          <a:prstGeom prst="rect">
            <a:avLst/>
          </a:prstGeom>
          <a:noFill/>
        </p:spPr>
        <p:txBody>
          <a:bodyPr wrap="square" rtlCol="0">
            <a:noAutofit/>
          </a:bodyPr>
          <a:lstStyle/>
          <a:p>
            <a:pPr algn="just">
              <a:lnSpc>
                <a:spcPct val="130000"/>
              </a:lnSpc>
            </a:pPr>
            <a:r>
              <a:rPr lang="en-US" altLang="en-US" sz="1000" b="1" i="0" u="none" strike="noStrike">
                <a:latin typeface="Times New Roman" panose="02020603050405020304"/>
                <a:ea typeface="Times New Roman" panose="02020603050405020304"/>
                <a:cs typeface="思源黑体" panose="020B0400000000000000" charset="-122"/>
              </a:rPr>
              <a:t>Friendly and flexible</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000" b="0" i="0" u="none" strike="noStrike">
                <a:latin typeface="Times New Roman" panose="02020603050405020304"/>
                <a:ea typeface="Times New Roman" panose="02020603050405020304"/>
                <a:cs typeface="思源黑体" panose="020B0400000000000000" charset="-122"/>
              </a:rPr>
              <a:t>·Support parallel connection of multiple machines; </a:t>
            </a:r>
            <a:endParaRPr lang="zh-CN" altLang="en-US" sz="1000"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000" b="0" i="0" u="none" strike="noStrike">
                <a:latin typeface="Times New Roman" panose="02020603050405020304"/>
                <a:ea typeface="Times New Roman" panose="02020603050405020304"/>
                <a:cs typeface="思源黑体" panose="020B0400000000000000" charset="-122"/>
              </a:rPr>
              <a:t>·Compatible with multiple batteries, such as lead acid and lithium ion batteries; </a:t>
            </a:r>
            <a:endParaRPr lang="zh-CN" altLang="en-US" sz="1000" dirty="0">
              <a:latin typeface="思源黑体" panose="020B0400000000000000" charset="-122"/>
              <a:ea typeface="思源黑体" panose="020B0400000000000000" charset="-122"/>
              <a:cs typeface="思源黑体" panose="020B0400000000000000" charset="-122"/>
            </a:endParaRPr>
          </a:p>
        </p:txBody>
      </p:sp>
      <p:sp>
        <p:nvSpPr>
          <p:cNvPr id="7" name="文本框 6"/>
          <p:cNvSpPr txBox="1"/>
          <p:nvPr/>
        </p:nvSpPr>
        <p:spPr>
          <a:xfrm>
            <a:off x="3309620" y="4795795"/>
            <a:ext cx="1753235" cy="1296670"/>
          </a:xfrm>
          <a:prstGeom prst="rect">
            <a:avLst/>
          </a:prstGeom>
          <a:noFill/>
        </p:spPr>
        <p:txBody>
          <a:bodyPr wrap="square" rtlCol="0">
            <a:noAutofit/>
          </a:bodyPr>
          <a:lstStyle/>
          <a:p>
            <a:pPr algn="just">
              <a:lnSpc>
                <a:spcPct val="130000"/>
              </a:lnSpc>
            </a:pPr>
            <a:r>
              <a:rPr lang="en-US" altLang="en-US" sz="1000" b="1" i="0" u="none" strike="noStrike">
                <a:latin typeface="Times New Roman" panose="02020603050405020304"/>
                <a:ea typeface="Times New Roman" panose="02020603050405020304"/>
                <a:cs typeface="思源黑体" panose="020B0400000000000000" charset="-122"/>
              </a:rPr>
              <a:t>Safe and reliable</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000" b="0" i="0" u="none" strike="noStrike">
                <a:latin typeface="Times New Roman" panose="02020603050405020304"/>
                <a:ea typeface="Times New Roman" panose="02020603050405020304"/>
                <a:cs typeface="思源黑体" panose="020B0400000000000000" charset="-122"/>
              </a:rPr>
              <a:t>·Compatible with anti-reverse flow function; </a:t>
            </a:r>
            <a:endParaRPr lang="zh-CN" altLang="en-US" sz="1000" dirty="0">
              <a:latin typeface="思源黑体" panose="020B0400000000000000" charset="-122"/>
              <a:ea typeface="思源黑体" panose="020B0400000000000000" charset="-122"/>
              <a:cs typeface="思源黑体" panose="020B0400000000000000" charset="-122"/>
            </a:endParaRPr>
          </a:p>
          <a:p>
            <a:pPr algn="just">
              <a:lnSpc>
                <a:spcPct val="130000"/>
              </a:lnSpc>
            </a:pPr>
            <a:r>
              <a:rPr lang="en-US" altLang="en-US" sz="1000" b="0" i="0" u="none" strike="noStrike">
                <a:latin typeface="Times New Roman" panose="02020603050405020304"/>
                <a:ea typeface="Times New Roman" panose="02020603050405020304"/>
                <a:cs typeface="思源黑体" panose="020B0400000000000000" charset="-122"/>
              </a:rPr>
              <a:t>·Protection against battery reverse connection; </a:t>
            </a:r>
            <a:endParaRPr lang="zh-CN" altLang="en-US" sz="1000" dirty="0">
              <a:latin typeface="思源黑体" panose="020B0400000000000000" charset="-122"/>
              <a:ea typeface="思源黑体" panose="020B0400000000000000" charset="-122"/>
              <a:cs typeface="思源黑体" panose="020B0400000000000000" charset="-122"/>
            </a:endParaRPr>
          </a:p>
        </p:txBody>
      </p:sp>
      <p:sp>
        <p:nvSpPr>
          <p:cNvPr id="8" name="文本框 7"/>
          <p:cNvSpPr txBox="1"/>
          <p:nvPr/>
        </p:nvSpPr>
        <p:spPr>
          <a:xfrm>
            <a:off x="8857615" y="4795795"/>
            <a:ext cx="2751455" cy="1189355"/>
          </a:xfrm>
          <a:prstGeom prst="rect">
            <a:avLst/>
          </a:prstGeom>
          <a:noFill/>
        </p:spPr>
        <p:txBody>
          <a:bodyPr wrap="square" rtlCol="0">
            <a:noAutofit/>
          </a:bodyPr>
          <a:lstStyle/>
          <a:p>
            <a:pPr>
              <a:lnSpc>
                <a:spcPct val="130000"/>
              </a:lnSpc>
            </a:pPr>
            <a:r>
              <a:rPr lang="en-US" altLang="en-US" sz="1300" b="1" i="0" u="none" strike="noStrike">
                <a:latin typeface="Times New Roman" panose="02020603050405020304"/>
                <a:ea typeface="Times New Roman" panose="02020603050405020304"/>
                <a:cs typeface="思源黑体" panose="020B0400000000000000" charset="-122"/>
              </a:rPr>
              <a:t>Economical and efficient</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a:latin typeface="思源黑体" panose="020B0400000000000000" charset="-122"/>
              <a:ea typeface="思源黑体" panose="020B0400000000000000" charset="-122"/>
              <a:cs typeface="思源黑体" panose="020B0400000000000000" charset="-122"/>
            </a:endParaRPr>
          </a:p>
          <a:p>
            <a:pPr>
              <a:lnSpc>
                <a:spcPct val="130000"/>
              </a:lnSpc>
            </a:pPr>
            <a:r>
              <a:rPr lang="en-US" altLang="en-US" sz="1300" b="0" i="0" u="none" strike="noStrike">
                <a:latin typeface="Times New Roman" panose="02020603050405020304"/>
                <a:ea typeface="Times New Roman" panose="02020603050405020304"/>
                <a:cs typeface="思源黑体" panose="020B0400000000000000" charset="-122"/>
              </a:rPr>
              <a:t>·Max. efficiency ≥97. 5%; </a:t>
            </a:r>
            <a:endParaRPr lang="zh-CN" altLang="en-US" sz="1300">
              <a:latin typeface="思源黑体" panose="020B0400000000000000" charset="-122"/>
              <a:ea typeface="思源黑体" panose="020B0400000000000000" charset="-122"/>
              <a:cs typeface="思源黑体" panose="020B0400000000000000" charset="-122"/>
            </a:endParaRPr>
          </a:p>
          <a:p>
            <a:pPr>
              <a:lnSpc>
                <a:spcPct val="130000"/>
              </a:lnSpc>
            </a:pPr>
            <a:r>
              <a:rPr lang="en-US" altLang="en-US" sz="1300" b="0" i="0" u="none" strike="noStrike">
                <a:latin typeface="Times New Roman" panose="02020603050405020304"/>
                <a:ea typeface="Times New Roman" panose="02020603050405020304"/>
                <a:cs typeface="思源黑体" panose="020B0400000000000000" charset="-122"/>
              </a:rPr>
              <a:t>·Small volume, wide applications, save the installation space; </a:t>
            </a:r>
            <a:endParaRPr lang="zh-CN" altLang="en-US" sz="1300">
              <a:latin typeface="思源黑体" panose="020B0400000000000000" charset="-122"/>
              <a:ea typeface="思源黑体" panose="020B0400000000000000" charset="-122"/>
              <a:cs typeface="思源黑体" panose="020B0400000000000000" charset="-122"/>
            </a:endParaRPr>
          </a:p>
        </p:txBody>
      </p:sp>
      <p:sp>
        <p:nvSpPr>
          <p:cNvPr id="9" name="文本框 8"/>
          <p:cNvSpPr txBox="1"/>
          <p:nvPr/>
        </p:nvSpPr>
        <p:spPr>
          <a:xfrm>
            <a:off x="5254624" y="1239521"/>
            <a:ext cx="2861945" cy="713740"/>
          </a:xfrm>
          <a:prstGeom prst="rect">
            <a:avLst/>
          </a:prstGeom>
          <a:noFill/>
        </p:spPr>
        <p:txBody>
          <a:bodyPr wrap="square" rtlCol="0">
            <a:noAutofit/>
          </a:bodyPr>
          <a:lstStyle/>
          <a:p>
            <a:pPr>
              <a:lnSpc>
                <a:spcPct val="130000"/>
              </a:lnSpc>
            </a:pPr>
            <a:r>
              <a:rPr lang="en-US" altLang="en-US" sz="1300" b="1" i="0" u="none" strike="noStrike">
                <a:latin typeface="Times New Roman" panose="02020603050405020304"/>
                <a:ea typeface="Times New Roman" panose="02020603050405020304"/>
                <a:cs typeface="思源黑体" panose="020B0400000000000000" charset="-122"/>
              </a:rPr>
              <a:t>3-6kW HTDESS S 3.0K-6.0K G2</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a:p>
            <a:pPr>
              <a:lnSpc>
                <a:spcPct val="130000"/>
              </a:lnSpc>
            </a:pPr>
            <a:r>
              <a:rPr lang="en-US" altLang="en-US" sz="1300" b="1" i="0" u="none" strike="noStrike">
                <a:latin typeface="Times New Roman" panose="02020603050405020304"/>
                <a:ea typeface="Times New Roman" panose="02020603050405020304"/>
                <a:cs typeface="思源黑体" panose="020B0400000000000000" charset="-122"/>
              </a:rPr>
              <a:t>Single-phase mixed inverter</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p:txBody>
      </p:sp>
      <p:sp>
        <p:nvSpPr>
          <p:cNvPr id="10" name="文本框 9"/>
          <p:cNvSpPr txBox="1"/>
          <p:nvPr/>
        </p:nvSpPr>
        <p:spPr>
          <a:xfrm>
            <a:off x="8669020" y="1239520"/>
            <a:ext cx="2799715" cy="814070"/>
          </a:xfrm>
          <a:prstGeom prst="rect">
            <a:avLst/>
          </a:prstGeom>
          <a:noFill/>
        </p:spPr>
        <p:txBody>
          <a:bodyPr wrap="square" rtlCol="0">
            <a:noAutofit/>
          </a:bodyPr>
          <a:lstStyle/>
          <a:p>
            <a:pPr>
              <a:lnSpc>
                <a:spcPct val="130000"/>
              </a:lnSpc>
            </a:pPr>
            <a:r>
              <a:rPr lang="en-US" altLang="en-US" sz="1300" b="1" i="0" u="none" strike="noStrike">
                <a:latin typeface="Times New Roman" panose="02020603050405020304"/>
                <a:ea typeface="Times New Roman" panose="02020603050405020304"/>
                <a:cs typeface="思源黑体" panose="020B0400000000000000" charset="-122"/>
              </a:rPr>
              <a:t>6-15kW HTDESS T6.0K -15k G1</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a:p>
            <a:pPr>
              <a:lnSpc>
                <a:spcPct val="130000"/>
              </a:lnSpc>
            </a:pPr>
            <a:r>
              <a:rPr lang="en-US" altLang="en-US" sz="1300" b="1" i="0" u="none" strike="noStrike">
                <a:latin typeface="Times New Roman" panose="02020603050405020304"/>
                <a:ea typeface="Times New Roman" panose="02020603050405020304"/>
                <a:cs typeface="思源黑体" panose="020B0400000000000000" charset="-122"/>
              </a:rPr>
              <a:t>3-phase mixed inverter</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p:txBody>
      </p:sp>
      <p:pic>
        <p:nvPicPr>
          <p:cNvPr id="11" name="图片 10" descr="00-r5kl1-g2-cpbj-HT"/>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1675" y="2138680"/>
            <a:ext cx="1910715" cy="2192655"/>
          </a:xfrm>
          <a:prstGeom prst="rect">
            <a:avLst/>
          </a:prstGeom>
        </p:spPr>
      </p:pic>
      <p:pic>
        <p:nvPicPr>
          <p:cNvPr id="12" name="图片 11" descr="00-r10kh3-HT(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71305" y="2200910"/>
            <a:ext cx="1616710" cy="2002155"/>
          </a:xfrm>
          <a:prstGeom prst="rect">
            <a:avLst/>
          </a:prstGeom>
        </p:spPr>
      </p:pic>
      <p:sp>
        <p:nvSpPr>
          <p:cNvPr id="13" name="矩形 12"/>
          <p:cNvSpPr/>
          <p:nvPr/>
        </p:nvSpPr>
        <p:spPr>
          <a:xfrm>
            <a:off x="8616315" y="2146300"/>
            <a:ext cx="2781300" cy="2076450"/>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矩形 13"/>
          <p:cNvSpPr/>
          <p:nvPr/>
        </p:nvSpPr>
        <p:spPr>
          <a:xfrm>
            <a:off x="5335270" y="2146300"/>
            <a:ext cx="2781300" cy="2076450"/>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5" name="直接连接符 14"/>
          <p:cNvCxnSpPr/>
          <p:nvPr/>
        </p:nvCxnSpPr>
        <p:spPr>
          <a:xfrm flipH="1">
            <a:off x="2798445" y="4877710"/>
            <a:ext cx="407035" cy="1095375"/>
          </a:xfrm>
          <a:prstGeom prst="line">
            <a:avLst/>
          </a:prstGeom>
          <a:ln w="3175" cmpd="sng">
            <a:solidFill>
              <a:schemeClr val="bg1">
                <a:lumMod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H="1">
            <a:off x="5062855" y="4877710"/>
            <a:ext cx="407035" cy="1095375"/>
          </a:xfrm>
          <a:prstGeom prst="line">
            <a:avLst/>
          </a:prstGeom>
          <a:ln w="3175" cmpd="sng">
            <a:solidFill>
              <a:schemeClr val="bg1">
                <a:lumMod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flipH="1">
            <a:off x="8314055" y="4877710"/>
            <a:ext cx="407035" cy="1095375"/>
          </a:xfrm>
          <a:prstGeom prst="line">
            <a:avLst/>
          </a:prstGeom>
          <a:ln w="3175" cmpd="sng">
            <a:solidFill>
              <a:schemeClr val="bg1">
                <a:lumMod val="50000"/>
              </a:schemeClr>
            </a:solidFill>
            <a:prstDash val="solid"/>
          </a:ln>
        </p:spPr>
        <p:style>
          <a:lnRef idx="2">
            <a:schemeClr val="accent1"/>
          </a:lnRef>
          <a:fillRef idx="0">
            <a:srgbClr val="FFFFFF"/>
          </a:fillRef>
          <a:effectRef idx="0">
            <a:srgbClr val="FFFFFF"/>
          </a:effectRef>
          <a:fontRef idx="minor">
            <a:schemeClr val="tx1"/>
          </a:fontRef>
        </p:style>
      </p:cxnSp>
      <p:pic>
        <p:nvPicPr>
          <p:cNvPr id="18" name="图片 17"/>
          <p:cNvPicPr>
            <a:picLocks noChangeAspect="1"/>
          </p:cNvPicPr>
          <p:nvPr>
            <p:custDataLst>
              <p:tags r:id="rId3"/>
            </p:custDataLst>
          </p:nvPr>
        </p:nvPicPr>
        <p:blipFill>
          <a:blip r:embed="rId7"/>
          <a:stretch>
            <a:fillRect/>
          </a:stretch>
        </p:blipFill>
        <p:spPr>
          <a:xfrm>
            <a:off x="9061450" y="97790"/>
            <a:ext cx="2886075" cy="742950"/>
          </a:xfrm>
          <a:prstGeom prst="rect">
            <a:avLst/>
          </a:prstGeom>
        </p:spPr>
      </p:pic>
      <p:sp>
        <p:nvSpPr>
          <p:cNvPr id="19" name="文本框 18"/>
          <p:cNvSpPr txBox="1"/>
          <p:nvPr/>
        </p:nvSpPr>
        <p:spPr>
          <a:xfrm>
            <a:off x="5584826" y="4795795"/>
            <a:ext cx="2861944" cy="1189355"/>
          </a:xfrm>
          <a:prstGeom prst="rect">
            <a:avLst/>
          </a:prstGeom>
          <a:noFill/>
        </p:spPr>
        <p:txBody>
          <a:bodyPr wrap="square" rtlCol="0">
            <a:noAutofit/>
          </a:bodyPr>
          <a:lstStyle/>
          <a:p>
            <a:pPr>
              <a:lnSpc>
                <a:spcPct val="130000"/>
              </a:lnSpc>
            </a:pPr>
            <a:r>
              <a:rPr lang="en-US" altLang="en-US" sz="1300" b="1" i="0" u="none" strike="noStrike" dirty="0">
                <a:latin typeface="Times New Roman" panose="02020603050405020304"/>
                <a:ea typeface="Times New Roman" panose="02020603050405020304"/>
                <a:cs typeface="思源黑体" panose="020B0400000000000000" charset="-122"/>
              </a:rPr>
              <a:t>Intelligent Management</a:t>
            </a:r>
            <a:r>
              <a:rPr lang="en-US" altLang="en-US" sz="1300" b="0" i="0" u="none" strike="noStrike" dirty="0">
                <a:latin typeface="Times New Roman" panose="02020603050405020304"/>
                <a:ea typeface="Times New Roman" panose="02020603050405020304"/>
                <a:cs typeface="思源黑体" panose="020B0400000000000000" charset="-122"/>
              </a:rPr>
              <a:t> </a:t>
            </a:r>
            <a:endParaRPr lang="en-US" altLang="en-US" sz="1300" b="1" i="0" u="none" strike="noStrike" dirty="0">
              <a:latin typeface="Times New Roman" panose="02020603050405020304"/>
              <a:ea typeface="Times New Roman" panose="02020603050405020304"/>
              <a:cs typeface="思源黑体" panose="020B0400000000000000" charset="-122"/>
            </a:endParaRPr>
          </a:p>
          <a:p>
            <a:pPr>
              <a:lnSpc>
                <a:spcPct val="130000"/>
              </a:lnSpc>
            </a:pPr>
            <a:r>
              <a:rPr lang="en-US" altLang="en-US" sz="1300" b="0" i="0" u="none" strike="noStrike" dirty="0">
                <a:latin typeface="Times New Roman" panose="02020603050405020304"/>
                <a:ea typeface="Times New Roman" panose="02020603050405020304"/>
                <a:cs typeface="思源黑体" panose="020B0400000000000000" charset="-122"/>
              </a:rPr>
              <a:t>·Household smart energy management terminal </a:t>
            </a:r>
          </a:p>
          <a:p>
            <a:pPr>
              <a:lnSpc>
                <a:spcPct val="130000"/>
              </a:lnSpc>
            </a:pPr>
            <a:r>
              <a:rPr lang="en-US" altLang="en-US" sz="1300" b="0" i="0" u="none" strike="noStrike" dirty="0">
                <a:latin typeface="Times New Roman" panose="02020603050405020304"/>
                <a:ea typeface="Times New Roman" panose="02020603050405020304"/>
                <a:cs typeface="思源黑体" panose="020B0400000000000000" charset="-122"/>
              </a:rPr>
              <a:t>·Power dispatching and response management node at demand side; </a:t>
            </a:r>
          </a:p>
          <a:p>
            <a:pPr>
              <a:lnSpc>
                <a:spcPct val="130000"/>
              </a:lnSpc>
            </a:pPr>
            <a:r>
              <a:rPr lang="en-US" altLang="en-US" sz="1300" b="0" i="0" u="none" strike="noStrike" dirty="0">
                <a:latin typeface="Times New Roman" panose="02020603050405020304"/>
                <a:ea typeface="Times New Roman" panose="02020603050405020304"/>
                <a:cs typeface="思源黑体" panose="020B0400000000000000" charset="-122"/>
              </a:rPr>
              <a:t>·Management node of distributed virtual power station;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758304" cy="861774"/>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Single-phase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p:nvPr>
            <p:custDataLst>
              <p:tags r:id="rId3"/>
            </p:custDataLst>
          </p:nvPr>
        </p:nvGraphicFramePr>
        <p:xfrm>
          <a:off x="934720" y="1252220"/>
          <a:ext cx="10200430" cy="5345140"/>
        </p:xfrm>
        <a:graphic>
          <a:graphicData uri="http://schemas.openxmlformats.org/drawingml/2006/table">
            <a:tbl>
              <a:tblPr firstRow="1" bandRow="1">
                <a:tableStyleId>{5C22544A-7EE6-4342-B048-85BDC9FD1C3A}</a:tableStyleId>
              </a:tblPr>
              <a:tblGrid>
                <a:gridCol w="2424430">
                  <a:extLst>
                    <a:ext uri="{9D8B030D-6E8A-4147-A177-3AD203B41FA5}">
                      <a16:colId xmlns:a16="http://schemas.microsoft.com/office/drawing/2014/main" val="20000"/>
                    </a:ext>
                  </a:extLst>
                </a:gridCol>
                <a:gridCol w="1944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gridCol w="1944000">
                  <a:extLst>
                    <a:ext uri="{9D8B030D-6E8A-4147-A177-3AD203B41FA5}">
                      <a16:colId xmlns:a16="http://schemas.microsoft.com/office/drawing/2014/main" val="20003"/>
                    </a:ext>
                  </a:extLst>
                </a:gridCol>
                <a:gridCol w="1944000">
                  <a:extLst>
                    <a:ext uri="{9D8B030D-6E8A-4147-A177-3AD203B41FA5}">
                      <a16:colId xmlns:a16="http://schemas.microsoft.com/office/drawing/2014/main" val="20004"/>
                    </a:ext>
                  </a:extLst>
                </a:gridCol>
              </a:tblGrid>
              <a:tr h="324000">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Model parameters</a:t>
                      </a:r>
                      <a:r>
                        <a:rPr lang="en-US" altLang="en-US" sz="1400" b="0" i="0" u="none" strike="noStrike">
                          <a:solidFill>
                            <a:schemeClr val="bg1"/>
                          </a:solidFill>
                          <a:latin typeface="Times New Roman" panose="02020603050405020304"/>
                          <a:ea typeface="Times New Roman" panose="02020603050405020304"/>
                        </a:rPr>
                        <a:t> </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S3.0K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S4.0K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S5.0K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S6.0K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24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DC input</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input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7.5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Starting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PV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MPPT voltage range/rated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80~500/360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input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Number of MPPT circuits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24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Parallel output</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A970"/>
                    </a:solidFill>
                  </a:tcPr>
                </a:tc>
                <a:tc hMerge="1">
                  <a:txBody>
                    <a:bodyPr/>
                    <a:lstStyle/>
                    <a:p>
                      <a:endParaRPr lang="zh-CN"/>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output power (kVA)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4.4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230 /176~270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Frequency (Hz)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50 /60  </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Power factor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0.8 lagging-0.8 leading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Harmonic current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Grid connection type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L+N+PE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bl>
          </a:graphicData>
        </a:graphic>
      </p:graphicFrame>
      <p:pic>
        <p:nvPicPr>
          <p:cNvPr id="2" name="图片 1"/>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818594" cy="861774"/>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Single-phase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p:nvPr>
            <p:custDataLst>
              <p:tags r:id="rId3"/>
            </p:custDataLst>
          </p:nvPr>
        </p:nvGraphicFramePr>
        <p:xfrm>
          <a:off x="890905" y="1320800"/>
          <a:ext cx="10200430" cy="5021140"/>
        </p:xfrm>
        <a:graphic>
          <a:graphicData uri="http://schemas.openxmlformats.org/drawingml/2006/table">
            <a:tbl>
              <a:tblPr firstRow="1" bandRow="1">
                <a:tableStyleId>{5C22544A-7EE6-4342-B048-85BDC9FD1C3A}</a:tableStyleId>
              </a:tblPr>
              <a:tblGrid>
                <a:gridCol w="2424430">
                  <a:extLst>
                    <a:ext uri="{9D8B030D-6E8A-4147-A177-3AD203B41FA5}">
                      <a16:colId xmlns:a16="http://schemas.microsoft.com/office/drawing/2014/main" val="20000"/>
                    </a:ext>
                  </a:extLst>
                </a:gridCol>
                <a:gridCol w="1944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gridCol w="1944000">
                  <a:extLst>
                    <a:ext uri="{9D8B030D-6E8A-4147-A177-3AD203B41FA5}">
                      <a16:colId xmlns:a16="http://schemas.microsoft.com/office/drawing/2014/main" val="20003"/>
                    </a:ext>
                  </a:extLst>
                </a:gridCol>
                <a:gridCol w="1944000">
                  <a:extLst>
                    <a:ext uri="{9D8B030D-6E8A-4147-A177-3AD203B41FA5}">
                      <a16:colId xmlns:a16="http://schemas.microsoft.com/office/drawing/2014/main" val="20004"/>
                    </a:ext>
                  </a:extLst>
                </a:gridCol>
              </a:tblGrid>
              <a:tr h="324000">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Model parameters</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S3.0K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S4.0K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S5.0K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S6.0K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24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Cell</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51.2/40~58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charging/discharging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60/60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80/80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100/100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120/120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Communication Method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CAN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Battery type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Lithium battery/lead acid battery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24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Off-grid output</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220/230V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14.3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19.1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21.7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28.7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frequency (Hz)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50/60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Switching time (ms)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&lt;10ms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Harmonic voltage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Overload capacity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110%,60S/120%,30S/150%.10S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bl>
          </a:graphicData>
        </a:graphic>
      </p:graphicFrame>
      <p:pic>
        <p:nvPicPr>
          <p:cNvPr id="2" name="图片 1"/>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507355" y="2608580"/>
            <a:ext cx="9255700" cy="1548765"/>
            <a:chOff x="9684" y="1738"/>
            <a:chExt cx="6060" cy="1014"/>
          </a:xfrm>
        </p:grpSpPr>
        <p:sp>
          <p:nvSpPr>
            <p:cNvPr id="7" name="文本框 6"/>
            <p:cNvSpPr txBox="1"/>
            <p:nvPr/>
          </p:nvSpPr>
          <p:spPr>
            <a:xfrm>
              <a:off x="11056" y="1936"/>
              <a:ext cx="4688" cy="543"/>
            </a:xfrm>
            <a:prstGeom prst="rect">
              <a:avLst/>
            </a:prstGeom>
            <a:noFill/>
          </p:spPr>
          <p:txBody>
            <a:bodyPr wrap="square" rtlCol="0">
              <a:spAutoFit/>
            </a:bodyPr>
            <a:lstStyle/>
            <a:p>
              <a:pPr algn="l"/>
              <a:r>
                <a:rPr lang="en-US" altLang="en-US" sz="4800" b="0" i="0" u="none" strike="noStrike">
                  <a:solidFill>
                    <a:srgbClr val="17A970"/>
                  </a:solidFill>
                  <a:effectLst/>
                  <a:latin typeface="Times New Roman" panose="02020603050405020304"/>
                  <a:ea typeface="Times New Roman" panose="02020603050405020304"/>
                  <a:sym typeface="+mn-ea"/>
                </a:rPr>
                <a:t>Company Profile</a:t>
              </a:r>
              <a:r>
                <a:rPr lang="en-US" altLang="en-US" sz="2800" b="0" i="0" u="none" strike="noStrike">
                  <a:solidFill>
                    <a:srgbClr val="01579B"/>
                  </a:solidFill>
                  <a:effectLst/>
                  <a:latin typeface="Times New Roman" panose="02020603050405020304"/>
                  <a:ea typeface="Times New Roman" panose="02020603050405020304"/>
                  <a:sym typeface="+mn-ea"/>
                </a:rPr>
                <a:t> </a:t>
              </a:r>
              <a:r>
                <a:rPr lang="en-US" altLang="en-US" sz="4800" b="0" i="0" u="none" strike="noStrike">
                  <a:solidFill>
                    <a:srgbClr val="17A970"/>
                  </a:solidFill>
                  <a:effectLst/>
                  <a:latin typeface="Times New Roman" panose="02020603050405020304"/>
                  <a:ea typeface="Times New Roman" panose="02020603050405020304"/>
                  <a:sym typeface="+mn-ea"/>
                </a:rPr>
                <a:t> </a:t>
              </a:r>
              <a:endParaRPr lang="zh-CN" altLang="en-US" sz="2800">
                <a:solidFill>
                  <a:srgbClr val="01579B"/>
                </a:solidFill>
                <a:effectLst/>
                <a:latin typeface="+mj-ea"/>
                <a:ea typeface="+mj-ea"/>
                <a:sym typeface="+mn-ea"/>
              </a:endParaRPr>
            </a:p>
          </p:txBody>
        </p:sp>
        <p:sp>
          <p:nvSpPr>
            <p:cNvPr id="28" name="文本框 27"/>
            <p:cNvSpPr txBox="1"/>
            <p:nvPr/>
          </p:nvSpPr>
          <p:spPr>
            <a:xfrm>
              <a:off x="10770" y="2318"/>
              <a:ext cx="4688" cy="434"/>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sp>
          <p:nvSpPr>
            <p:cNvPr id="9" name="矩形 8"/>
            <p:cNvSpPr/>
            <p:nvPr/>
          </p:nvSpPr>
          <p:spPr>
            <a:xfrm>
              <a:off x="9684" y="1738"/>
              <a:ext cx="1014" cy="1014"/>
            </a:xfrm>
            <a:prstGeom prst="rect">
              <a:avLst/>
            </a:prstGeom>
            <a:solidFill>
              <a:srgbClr val="17A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9870" y="1948"/>
              <a:ext cx="1197" cy="501"/>
            </a:xfrm>
            <a:prstGeom prst="rect">
              <a:avLst/>
            </a:prstGeom>
            <a:noFill/>
          </p:spPr>
          <p:txBody>
            <a:bodyPr wrap="square" rtlCol="0">
              <a:noAutofit/>
            </a:bodyPr>
            <a:lstStyle/>
            <a:p>
              <a:r>
                <a:rPr lang="en-US" altLang="en-US" sz="6000" b="0" i="0" u="none" strike="noStrike">
                  <a:solidFill>
                    <a:schemeClr val="bg1"/>
                  </a:solidFill>
                  <a:latin typeface="Times New Roman" panose="02020603050405020304"/>
                  <a:ea typeface="Times New Roman" panose="02020603050405020304"/>
                </a:rPr>
                <a:t>01 </a:t>
              </a:r>
              <a:endParaRPr lang="en-US" altLang="zh-CN" sz="6000">
                <a:solidFill>
                  <a:schemeClr val="bg1"/>
                </a:solidFill>
                <a:latin typeface="+mj-ea"/>
                <a:ea typeface="+mj-ea"/>
              </a:endParaRPr>
            </a:p>
          </p:txBody>
        </p:sp>
      </p:grpSp>
      <p:sp>
        <p:nvSpPr>
          <p:cNvPr id="30" name="文本框 29"/>
          <p:cNvSpPr txBox="1"/>
          <p:nvPr/>
        </p:nvSpPr>
        <p:spPr>
          <a:xfrm>
            <a:off x="8917305" y="2470785"/>
            <a:ext cx="3079115" cy="275590"/>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pic>
        <p:nvPicPr>
          <p:cNvPr id="27" name="图片 26" descr="储能1 拷贝"/>
          <p:cNvPicPr>
            <a:picLocks noChangeAspect="1"/>
          </p:cNvPicPr>
          <p:nvPr>
            <p:custDataLst>
              <p:tags r:id="rId2"/>
            </p:custDataLst>
          </p:nvPr>
        </p:nvPicPr>
        <p:blipFill>
          <a:blip r:embed="rId4"/>
          <a:stretch>
            <a:fillRect/>
          </a:stretch>
        </p:blipFill>
        <p:spPr>
          <a:xfrm>
            <a:off x="0" y="0"/>
            <a:ext cx="5230495" cy="6864350"/>
          </a:xfrm>
          <a:prstGeom prst="rect">
            <a:avLst/>
          </a:prstGeom>
        </p:spPr>
      </p:pic>
    </p:spTree>
    <p:custDataLst>
      <p:tags r:id="rId1"/>
    </p:custDataLst>
  </p:cSld>
  <p:clrMapOvr>
    <a:masterClrMapping/>
  </p:clrMapOvr>
  <p:transition spd="slow" advClick="0" advTm="3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419465" cy="860425"/>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Single-phase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p:nvPr>
            <p:custDataLst>
              <p:tags r:id="rId3"/>
            </p:custDataLst>
          </p:nvPr>
        </p:nvGraphicFramePr>
        <p:xfrm>
          <a:off x="890905" y="1163320"/>
          <a:ext cx="10410560" cy="5163820"/>
        </p:xfrm>
        <a:graphic>
          <a:graphicData uri="http://schemas.openxmlformats.org/drawingml/2006/table">
            <a:tbl>
              <a:tblPr firstRow="1" bandRow="1">
                <a:tableStyleId>{5C22544A-7EE6-4342-B048-85BDC9FD1C3A}</a:tableStyleId>
              </a:tblPr>
              <a:tblGrid>
                <a:gridCol w="321056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tblGrid>
              <a:tr h="271780">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Model parameters</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S3.0K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S4.0K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S5.0K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HTDESS S6.0K G2</a:t>
                      </a:r>
                      <a:r>
                        <a:rPr lang="en-US" altLang="en-US" sz="1400" b="0" i="0" u="none" strike="noStrike">
                          <a:solidFill>
                            <a:schemeClr val="bg1"/>
                          </a:solidFill>
                          <a:latin typeface="Times New Roman" panose="02020603050405020304"/>
                          <a:ea typeface="Times New Roman" panose="02020603050405020304"/>
                        </a:rPr>
                        <a:t> </a:t>
                      </a:r>
                      <a:endParaRPr lang="en-US"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252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General data</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Charge/discharge efficiency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Max. efficiency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25146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European efficiency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MPPT efficiency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99.90%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Protection grade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IP65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Noise (dB)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&lt;35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Operating temperature (℃)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-25~60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Cooling method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Natural cooling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RA Temp.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0 ~95% (no condensation)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Altitude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4,000m(&gt;2,000 derating)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Dimensions W × D × H(mm)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451×200×474  </a:t>
                      </a:r>
                      <a:endParaRPr lang="en-US"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Weight (kg)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Isolation mode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No isolation transformer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Self-consuming (W)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r h="252000">
                <a:tc gridSpan="5">
                  <a:txBody>
                    <a:bodyPr/>
                    <a:lstStyle/>
                    <a:p>
                      <a:pPr indent="0" algn="ctr">
                        <a:buNone/>
                      </a:pPr>
                      <a:r>
                        <a:rPr lang="en-US" altLang="en-US" sz="1400" b="1" i="0" u="none" strike="noStrike">
                          <a:solidFill>
                            <a:schemeClr val="bg1"/>
                          </a:solidFill>
                          <a:latin typeface="Times New Roman" panose="02020603050405020304"/>
                          <a:ea typeface="Times New Roman" panose="02020603050405020304"/>
                        </a:rPr>
                        <a:t>Display and communication</a:t>
                      </a:r>
                      <a:r>
                        <a:rPr lang="en-US" altLang="en-US" sz="1400" b="0" i="0" u="none" strike="noStrike">
                          <a:solidFill>
                            <a:schemeClr val="bg1"/>
                          </a:solidFill>
                          <a:latin typeface="Times New Roman" panose="02020603050405020304"/>
                          <a:ea typeface="Times New Roman" panose="02020603050405020304"/>
                        </a:rPr>
                        <a:t> </a:t>
                      </a:r>
                      <a:endParaRPr lang="zh-CN" altLang="en-US" sz="1400" b="1">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6"/>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Display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LCD LED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7"/>
                  </a:ext>
                </a:extLst>
              </a:tr>
              <a:tr h="252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Interface:RS485/Wifi/4G/CAN/DRM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4">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RS485/Wifi/4G/CAN/DRM  Opt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8"/>
                  </a:ext>
                </a:extLst>
              </a:tr>
            </a:tbl>
          </a:graphicData>
        </a:graphic>
      </p:graphicFrame>
      <p:pic>
        <p:nvPicPr>
          <p:cNvPr id="2" name="图片 1"/>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4" y="318770"/>
            <a:ext cx="8969319" cy="830997"/>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3-phase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p:nvPr>
            <p:custDataLst>
              <p:tags r:id="rId3"/>
            </p:custDataLst>
          </p:nvPr>
        </p:nvGraphicFramePr>
        <p:xfrm>
          <a:off x="946785" y="1313815"/>
          <a:ext cx="10298075" cy="5344990"/>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1584000">
                  <a:extLst>
                    <a:ext uri="{9D8B030D-6E8A-4147-A177-3AD203B41FA5}">
                      <a16:colId xmlns:a16="http://schemas.microsoft.com/office/drawing/2014/main" val="20002"/>
                    </a:ext>
                  </a:extLst>
                </a:gridCol>
                <a:gridCol w="1584000">
                  <a:extLst>
                    <a:ext uri="{9D8B030D-6E8A-4147-A177-3AD203B41FA5}">
                      <a16:colId xmlns:a16="http://schemas.microsoft.com/office/drawing/2014/main" val="20003"/>
                    </a:ext>
                  </a:extLst>
                </a:gridCol>
                <a:gridCol w="1584000">
                  <a:extLst>
                    <a:ext uri="{9D8B030D-6E8A-4147-A177-3AD203B41FA5}">
                      <a16:colId xmlns:a16="http://schemas.microsoft.com/office/drawing/2014/main" val="20004"/>
                    </a:ext>
                  </a:extLst>
                </a:gridCol>
                <a:gridCol w="1584000">
                  <a:extLst>
                    <a:ext uri="{9D8B030D-6E8A-4147-A177-3AD203B41FA5}">
                      <a16:colId xmlns:a16="http://schemas.microsoft.com/office/drawing/2014/main" val="20005"/>
                    </a:ext>
                  </a:extLst>
                </a:gridCol>
              </a:tblGrid>
              <a:tr h="324000">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cs typeface="微软雅黑" panose="020B0503020204020204" pitchFamily="34" charset="-122"/>
                        </a:rPr>
                        <a:t>Model parameters </a:t>
                      </a:r>
                      <a:endParaRPr lang="en-US" altLang="en-US" sz="14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T6.0K G1 </a:t>
                      </a:r>
                      <a:endParaRPr lang="en-US" altLang="en-US" sz="1400" b="0" dirty="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T8.0K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S10K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T12K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T15K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24000">
                <a:tc gridSpan="6">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DC input </a:t>
                      </a:r>
                      <a:endParaRPr lang="zh-CN"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input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Starting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2385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PV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MPPT voltage range/rated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180~850/600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input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Number of MPPT circuits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24000">
                <a:tc gridSpan="6">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Parallel output </a:t>
                      </a:r>
                      <a:endParaRPr lang="zh-CN"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output power (kVA)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11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13.2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16.5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0"/>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400 /340~460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Frequency (Hz)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50 /60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Power factor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0.8 lagging-0.8 leading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Harmonic current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&lt;3%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Grid connection type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3W+N+PE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bl>
          </a:graphicData>
        </a:graphic>
      </p:graphicFrame>
      <p:pic>
        <p:nvPicPr>
          <p:cNvPr id="2" name="图片 1"/>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4" y="318770"/>
            <a:ext cx="8898981" cy="830997"/>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3-phase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p:nvPr>
            <p:custDataLst>
              <p:tags r:id="rId3"/>
            </p:custDataLst>
          </p:nvPr>
        </p:nvGraphicFramePr>
        <p:xfrm>
          <a:off x="821055" y="1243965"/>
          <a:ext cx="10298075" cy="5021140"/>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20000"/>
                    </a:ext>
                  </a:extLst>
                </a:gridCol>
                <a:gridCol w="1584000">
                  <a:extLst>
                    <a:ext uri="{9D8B030D-6E8A-4147-A177-3AD203B41FA5}">
                      <a16:colId xmlns:a16="http://schemas.microsoft.com/office/drawing/2014/main" val="20001"/>
                    </a:ext>
                  </a:extLst>
                </a:gridCol>
                <a:gridCol w="1584000">
                  <a:extLst>
                    <a:ext uri="{9D8B030D-6E8A-4147-A177-3AD203B41FA5}">
                      <a16:colId xmlns:a16="http://schemas.microsoft.com/office/drawing/2014/main" val="20002"/>
                    </a:ext>
                  </a:extLst>
                </a:gridCol>
                <a:gridCol w="1584000">
                  <a:extLst>
                    <a:ext uri="{9D8B030D-6E8A-4147-A177-3AD203B41FA5}">
                      <a16:colId xmlns:a16="http://schemas.microsoft.com/office/drawing/2014/main" val="20003"/>
                    </a:ext>
                  </a:extLst>
                </a:gridCol>
                <a:gridCol w="1584000">
                  <a:extLst>
                    <a:ext uri="{9D8B030D-6E8A-4147-A177-3AD203B41FA5}">
                      <a16:colId xmlns:a16="http://schemas.microsoft.com/office/drawing/2014/main" val="20004"/>
                    </a:ext>
                  </a:extLst>
                </a:gridCol>
                <a:gridCol w="1584000">
                  <a:extLst>
                    <a:ext uri="{9D8B030D-6E8A-4147-A177-3AD203B41FA5}">
                      <a16:colId xmlns:a16="http://schemas.microsoft.com/office/drawing/2014/main" val="20005"/>
                    </a:ext>
                  </a:extLst>
                </a:gridCol>
              </a:tblGrid>
              <a:tr h="324000">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cs typeface="微软雅黑" panose="020B0503020204020204" pitchFamily="34" charset="-122"/>
                        </a:rPr>
                        <a:t>Model parameters </a:t>
                      </a:r>
                      <a:endParaRPr lang="en-US" altLang="en-US" sz="14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T6.0K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T8.0K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S10K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T12K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HTDESS T15K G1 </a:t>
                      </a:r>
                      <a:endParaRPr lang="en-US"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324000">
                <a:tc gridSpan="6">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cs typeface="微软雅黑" panose="020B0503020204020204" pitchFamily="34" charset="-122"/>
                        </a:rPr>
                        <a:t>Cell </a:t>
                      </a:r>
                      <a:endParaRPr lang="en-US" altLang="en-US" sz="1400" b="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voltage/range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360/125-550    </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600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charging/discharging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Communication Method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CAN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Battery type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Lithium battery/lead acid battery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24000">
                <a:tc gridSpan="6">
                  <a:txBody>
                    <a:bodyPr/>
                    <a:lstStyle/>
                    <a:p>
                      <a:pPr indent="0" algn="ctr">
                        <a:buNone/>
                      </a:pPr>
                      <a:r>
                        <a:rPr lang="en-US" altLang="en-US" sz="1400" b="0" i="0" u="none" strike="noStrike">
                          <a:solidFill>
                            <a:schemeClr val="bg1"/>
                          </a:solidFill>
                          <a:latin typeface="Times New Roman" panose="02020603050405020304"/>
                          <a:ea typeface="Times New Roman" panose="02020603050405020304"/>
                        </a:rPr>
                        <a:t>Off-grid output </a:t>
                      </a:r>
                      <a:endParaRPr lang="zh-CN" altLang="en-US" sz="14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power (kW)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6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8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 (V)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380/400V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Max. current (A)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9.5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12.7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15.9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21.7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28.7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Rated frequency (Hz)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50/60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cs typeface="微软雅黑" panose="020B0503020204020204" pitchFamily="34" charset="-122"/>
                        </a:rPr>
                        <a:t>Switching time (ms)  </a:t>
                      </a:r>
                      <a:endParaRPr lang="zh-CN" altLang="en-US" sz="14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&lt;10ms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Harmonic voltage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&lt;2%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324000">
                <a:tc>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Overload capacity  </a:t>
                      </a:r>
                      <a:endParaRPr lang="zh-CN"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400" b="0" i="0" u="none" strike="noStrike">
                          <a:solidFill>
                            <a:srgbClr val="000000"/>
                          </a:solidFill>
                          <a:latin typeface="Times New Roman" panose="02020603050405020304"/>
                          <a:ea typeface="Times New Roman" panose="02020603050405020304"/>
                        </a:rPr>
                        <a:t> 110%,   60S/120%,   30S/150%.  </a:t>
                      </a:r>
                      <a:endParaRPr lang="en-US" altLang="en-US" sz="14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bl>
          </a:graphicData>
        </a:graphic>
      </p:graphicFrame>
      <p:pic>
        <p:nvPicPr>
          <p:cNvPr id="2" name="图片 1"/>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218287"/>
            <a:ext cx="8748256" cy="830997"/>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Household 3-phase Energy Storage Inverter</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3"/>
            </p:custDataLst>
          </p:nvPr>
        </p:nvGraphicFramePr>
        <p:xfrm>
          <a:off x="725170" y="1165860"/>
          <a:ext cx="10741985" cy="5133560"/>
        </p:xfrm>
        <a:graphic>
          <a:graphicData uri="http://schemas.openxmlformats.org/drawingml/2006/table">
            <a:tbl>
              <a:tblPr firstRow="1" bandRow="1">
                <a:tableStyleId>{5C22544A-7EE6-4342-B048-85BDC9FD1C3A}</a:tableStyleId>
              </a:tblPr>
              <a:tblGrid>
                <a:gridCol w="3181985">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gridCol w="1512000">
                  <a:extLst>
                    <a:ext uri="{9D8B030D-6E8A-4147-A177-3AD203B41FA5}">
                      <a16:colId xmlns:a16="http://schemas.microsoft.com/office/drawing/2014/main" val="20003"/>
                    </a:ext>
                  </a:extLst>
                </a:gridCol>
                <a:gridCol w="1512000">
                  <a:extLst>
                    <a:ext uri="{9D8B030D-6E8A-4147-A177-3AD203B41FA5}">
                      <a16:colId xmlns:a16="http://schemas.microsoft.com/office/drawing/2014/main" val="20004"/>
                    </a:ext>
                  </a:extLst>
                </a:gridCol>
                <a:gridCol w="1512000">
                  <a:extLst>
                    <a:ext uri="{9D8B030D-6E8A-4147-A177-3AD203B41FA5}">
                      <a16:colId xmlns:a16="http://schemas.microsoft.com/office/drawing/2014/main" val="20005"/>
                    </a:ext>
                  </a:extLst>
                </a:gridCol>
              </a:tblGrid>
              <a:tr h="271780">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cs typeface="微软雅黑" panose="020B0503020204020204" pitchFamily="34" charset="-122"/>
                        </a:rPr>
                        <a:t>Model parameters </a:t>
                      </a:r>
                      <a:endParaRPr lang="en-US" altLang="en-US" sz="1300" b="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HTDESS T6.0K G1 </a:t>
                      </a:r>
                      <a:endParaRPr lang="en-US"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HTDESS T8.0K G1 </a:t>
                      </a:r>
                      <a:endParaRPr lang="en-US"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HTDESS S10K G1 </a:t>
                      </a:r>
                      <a:endParaRPr lang="en-US"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HTDESS T12K G1 </a:t>
                      </a:r>
                      <a:endParaRPr lang="en-US"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HTDESS T15K G1 </a:t>
                      </a:r>
                      <a:endParaRPr lang="en-US"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270000">
                <a:tc gridSpan="6">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General data </a:t>
                      </a:r>
                      <a:endParaRPr lang="zh-CN"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Charge/discharge efficiency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98%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97.80%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27178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Max. efficiency  </a:t>
                      </a:r>
                      <a:endParaRPr lang="en-US"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98%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97.90%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98.20%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98.20%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98.50%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3"/>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European efficiency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  </a:t>
                      </a:r>
                      <a:endParaRPr lang="en-US" altLang="en-US" sz="13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97.50%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97.60%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97.80%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MPPT efficiency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99.90%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Protection grade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IP65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Noise (dB)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&lt;35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Operating temperature (℃)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-25~60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Cooling method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Natural cooling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RA Temp.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0 ~95% (no condensation)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Altitude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4,000m(&gt;2,000 derating)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Dimensions W × D × H(mm)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596*566*220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Weight (kg)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30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31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31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33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34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3"/>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Isolation mode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No isolation transformer  </a:t>
                      </a:r>
                      <a:endParaRPr lang="zh-CN"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cs typeface="微软雅黑" panose="020B0503020204020204" pitchFamily="34" charset="-122"/>
                        </a:rPr>
                        <a:t>Self-consuming (W)  </a:t>
                      </a:r>
                      <a:endParaRPr lang="zh-CN" altLang="en-US" sz="13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&lt;3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r h="270000">
                <a:tc gridSpan="6">
                  <a:txBody>
                    <a:bodyPr/>
                    <a:lstStyle/>
                    <a:p>
                      <a:pPr indent="0" algn="ctr">
                        <a:buNone/>
                      </a:pPr>
                      <a:r>
                        <a:rPr lang="en-US" altLang="en-US" sz="1300" b="0" i="0" u="none" strike="noStrike">
                          <a:solidFill>
                            <a:schemeClr val="bg1"/>
                          </a:solidFill>
                          <a:latin typeface="Times New Roman" panose="02020603050405020304"/>
                          <a:ea typeface="Times New Roman" panose="02020603050405020304"/>
                        </a:rPr>
                        <a:t>Display and communication </a:t>
                      </a:r>
                      <a:endParaRPr lang="zh-CN" altLang="en-US" sz="13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6"/>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Display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LCD LED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7"/>
                  </a:ext>
                </a:extLst>
              </a:tr>
              <a:tr h="270000">
                <a:tc>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Interface:RS485/Wifi/4G/CAN/DRM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5">
                  <a:txBody>
                    <a:bodyPr/>
                    <a:lstStyle/>
                    <a:p>
                      <a:pPr indent="0" algn="ctr">
                        <a:buNone/>
                      </a:pPr>
                      <a:r>
                        <a:rPr lang="en-US" altLang="en-US" sz="1300" b="0" i="0" u="none" strike="noStrike">
                          <a:solidFill>
                            <a:srgbClr val="000000"/>
                          </a:solidFill>
                          <a:latin typeface="Times New Roman" panose="02020603050405020304"/>
                          <a:ea typeface="Times New Roman" panose="02020603050405020304"/>
                        </a:rPr>
                        <a:t>RS485/Wifi/4G/CAN/DRM  Opt  </a:t>
                      </a:r>
                      <a:endParaRPr lang="en-US" altLang="en-US" sz="13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8"/>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717977" y="313690"/>
            <a:ext cx="8124571" cy="461665"/>
          </a:xfrm>
          <a:prstGeom prst="rect">
            <a:avLst/>
          </a:prstGeom>
          <a:solidFill>
            <a:schemeClr val="bg2"/>
          </a:solidFill>
        </p:spPr>
        <p:txBody>
          <a:bodyPr wrap="square" rtlCol="0">
            <a:spAutoFit/>
          </a:bodyPr>
          <a:lstStyle/>
          <a:p>
            <a:pPr algn="l"/>
            <a:r>
              <a:rPr lang="en-US" altLang="en-US" sz="2400" b="1" i="0" u="none" strike="noStrike" dirty="0">
                <a:solidFill>
                  <a:srgbClr val="17A970"/>
                </a:solidFill>
                <a:latin typeface="Times New Roman" panose="02020603050405020304"/>
                <a:ea typeface="Times New Roman" panose="02020603050405020304"/>
                <a:sym typeface="+mn-ea"/>
              </a:rPr>
              <a:t>Residential Energy Storage Battery Pack</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3"/>
            </p:custDataLst>
          </p:nvPr>
        </p:nvSpPr>
        <p:spPr>
          <a:xfrm>
            <a:off x="636905" y="1049020"/>
            <a:ext cx="4683125" cy="521970"/>
          </a:xfrm>
          <a:prstGeom prst="rect">
            <a:avLst/>
          </a:prstGeom>
          <a:noFill/>
        </p:spPr>
        <p:txBody>
          <a:bodyPr wrap="square" rtlCol="0">
            <a:spAutoFit/>
          </a:bodyPr>
          <a:lstStyle/>
          <a:p>
            <a:r>
              <a:rPr lang="en-US" altLang="en-US" sz="1400" b="0" i="0" u="none" strike="noStrike">
                <a:solidFill>
                  <a:schemeClr val="tx1"/>
                </a:solidFill>
                <a:latin typeface="Times New Roman" panose="02020603050405020304"/>
                <a:ea typeface="Times New Roman" panose="02020603050405020304"/>
              </a:rPr>
              <a:t>HTDESS  2.56kWh 51.2V/50AH module </a:t>
            </a:r>
            <a:endParaRPr lang="zh-CN" altLang="en-US" sz="1400" dirty="0">
              <a:solidFill>
                <a:schemeClr val="tx1"/>
              </a:solidFill>
              <a:latin typeface="思源黑体" panose="020B0400000000000000" charset="-122"/>
              <a:ea typeface="思源黑体" panose="020B0400000000000000" charset="-122"/>
            </a:endParaRPr>
          </a:p>
          <a:p>
            <a:r>
              <a:rPr lang="en-US" altLang="en-US" sz="1400" b="0" i="0" u="none" strike="noStrike">
                <a:solidFill>
                  <a:schemeClr val="tx1"/>
                </a:solidFill>
                <a:latin typeface="Times New Roman" panose="02020603050405020304"/>
                <a:ea typeface="Times New Roman" panose="02020603050405020304"/>
              </a:rPr>
              <a:t>HTDESS  5.12kWh 51.2V100AH module </a:t>
            </a:r>
            <a:endParaRPr lang="zh-CN" altLang="en-US" sz="1400" dirty="0">
              <a:solidFill>
                <a:schemeClr val="tx1"/>
              </a:solidFill>
              <a:latin typeface="思源黑体" panose="020B0400000000000000" charset="-122"/>
              <a:ea typeface="思源黑体" panose="020B0400000000000000" charset="-122"/>
            </a:endParaRPr>
          </a:p>
        </p:txBody>
      </p:sp>
      <p:sp>
        <p:nvSpPr>
          <p:cNvPr id="38" name="文本框 37"/>
          <p:cNvSpPr txBox="1"/>
          <p:nvPr/>
        </p:nvSpPr>
        <p:spPr>
          <a:xfrm>
            <a:off x="667385" y="2306320"/>
            <a:ext cx="3771265" cy="1899285"/>
          </a:xfrm>
          <a:prstGeom prst="rect">
            <a:avLst/>
          </a:prstGeom>
          <a:noFill/>
        </p:spPr>
        <p:txBody>
          <a:bodyPr wrap="square" rtlCol="0">
            <a:noAutofit/>
          </a:bodyPr>
          <a:lstStyle/>
          <a:p>
            <a:r>
              <a:rPr lang="en-US" altLang="en-US" sz="1300" b="0" i="0" u="none" strike="noStrike">
                <a:latin typeface="Times New Roman" panose="02020603050405020304"/>
                <a:ea typeface="Times New Roman" panose="02020603050405020304"/>
                <a:cs typeface="思源黑体" panose="020B0400000000000000" charset="-122"/>
              </a:rPr>
              <a:t>The two modular batteries of 2.56kWh and 5.12kWh have small and lightweight single modules. The battery combination can be customized easily through simple installation steps, to satisfy your demands of energy storage. The entire system can be intelligent and flexible through reliable BMS system and high-performance balancing technology, to provide you a discharging platform of higher stability. </a:t>
            </a:r>
            <a:endParaRPr lang="zh-CN" altLang="en-US" sz="1300" dirty="0">
              <a:latin typeface="思源黑体" panose="020B0400000000000000" charset="-122"/>
              <a:ea typeface="思源黑体" panose="020B0400000000000000" charset="-122"/>
              <a:cs typeface="思源黑体" panose="020B0400000000000000" charset="-122"/>
            </a:endParaRPr>
          </a:p>
        </p:txBody>
      </p:sp>
      <p:sp>
        <p:nvSpPr>
          <p:cNvPr id="39" name="文本框 38"/>
          <p:cNvSpPr txBox="1"/>
          <p:nvPr/>
        </p:nvSpPr>
        <p:spPr>
          <a:xfrm>
            <a:off x="667385" y="1820545"/>
            <a:ext cx="2728958" cy="729615"/>
          </a:xfrm>
          <a:prstGeom prst="rect">
            <a:avLst/>
          </a:prstGeom>
          <a:noFill/>
        </p:spPr>
        <p:txBody>
          <a:bodyPr wrap="square" rtlCol="0">
            <a:noAutofit/>
          </a:bodyPr>
          <a:lstStyle/>
          <a:p>
            <a:pPr>
              <a:lnSpc>
                <a:spcPct val="150000"/>
              </a:lnSpc>
            </a:pPr>
            <a:r>
              <a:rPr lang="en-US" altLang="en-US" sz="1300" b="1" i="0" u="none" strike="noStrike">
                <a:latin typeface="Times New Roman" panose="02020603050405020304"/>
                <a:ea typeface="Times New Roman" panose="02020603050405020304"/>
                <a:cs typeface="思源黑体" panose="020B0400000000000000" charset="-122"/>
              </a:rPr>
              <a:t>Product Introduction</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p:txBody>
      </p:sp>
      <p:sp>
        <p:nvSpPr>
          <p:cNvPr id="40" name="文本框 39"/>
          <p:cNvSpPr txBox="1"/>
          <p:nvPr/>
        </p:nvSpPr>
        <p:spPr>
          <a:xfrm>
            <a:off x="718115" y="4090719"/>
            <a:ext cx="2608378" cy="581025"/>
          </a:xfrm>
          <a:prstGeom prst="rect">
            <a:avLst/>
          </a:prstGeom>
          <a:noFill/>
        </p:spPr>
        <p:txBody>
          <a:bodyPr wrap="square" rtlCol="0">
            <a:noAutofit/>
          </a:bodyPr>
          <a:lstStyle/>
          <a:p>
            <a:pPr>
              <a:lnSpc>
                <a:spcPct val="150000"/>
              </a:lnSpc>
            </a:pPr>
            <a:r>
              <a:rPr lang="en-US" altLang="en-US" sz="1300" b="1" i="0" u="none" strike="noStrike">
                <a:latin typeface="Times New Roman" panose="02020603050405020304"/>
                <a:ea typeface="Times New Roman" panose="02020603050405020304"/>
                <a:cs typeface="思源黑体" panose="020B0400000000000000" charset="-122"/>
              </a:rPr>
              <a:t>Main advantages</a:t>
            </a:r>
            <a:r>
              <a:rPr lang="en-US" altLang="en-US" sz="1300" b="0" i="0" u="none" strike="noStrike">
                <a:latin typeface="Times New Roman" panose="02020603050405020304"/>
                <a:ea typeface="Times New Roman" panose="02020603050405020304"/>
                <a:cs typeface="思源黑体" panose="020B0400000000000000" charset="-122"/>
              </a:rPr>
              <a:t> </a:t>
            </a:r>
            <a:endParaRPr lang="zh-CN" altLang="en-US" sz="1300" b="1" dirty="0">
              <a:latin typeface="思源黑体" panose="020B0400000000000000" charset="-122"/>
              <a:ea typeface="思源黑体" panose="020B0400000000000000" charset="-122"/>
              <a:cs typeface="思源黑体" panose="020B0400000000000000" charset="-122"/>
            </a:endParaRPr>
          </a:p>
        </p:txBody>
      </p:sp>
      <p:sp>
        <p:nvSpPr>
          <p:cNvPr id="41" name="文本框 40"/>
          <p:cNvSpPr txBox="1"/>
          <p:nvPr/>
        </p:nvSpPr>
        <p:spPr>
          <a:xfrm>
            <a:off x="667386" y="4521835"/>
            <a:ext cx="3251472" cy="1986915"/>
          </a:xfrm>
          <a:prstGeom prst="rect">
            <a:avLst/>
          </a:prstGeom>
          <a:noFill/>
        </p:spPr>
        <p:txBody>
          <a:bodyPr wrap="square" rtlCol="0">
            <a:noAutofit/>
          </a:bodyPr>
          <a:lstStyle/>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•Higher conversion efficiency </a:t>
            </a: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•Reduce reliance on grid </a:t>
            </a:r>
            <a:endParaRPr lang="zh-CN" altLang="en-US" sz="12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•Better adaption to large-load applications </a:t>
            </a: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•Higher flexibility </a:t>
            </a:r>
            <a:endParaRPr lang="zh-CN" altLang="en-US" sz="12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•Lower cost, larger system </a:t>
            </a: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•Faster charging and discharging </a:t>
            </a:r>
            <a:endParaRPr lang="zh-CN" altLang="en-US" sz="12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200" b="0" i="0" u="none" strike="noStrike" dirty="0">
                <a:latin typeface="Times New Roman" panose="02020603050405020304"/>
                <a:ea typeface="Times New Roman" panose="02020603050405020304"/>
                <a:cs typeface="思源黑体" panose="020B0400000000000000" charset="-122"/>
              </a:rPr>
              <a:t>•Energy saving </a:t>
            </a:r>
          </a:p>
        </p:txBody>
      </p:sp>
      <p:pic>
        <p:nvPicPr>
          <p:cNvPr id="42" name="图片 41" descr="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609330" y="772795"/>
            <a:ext cx="1425575" cy="3364230"/>
          </a:xfrm>
          <a:prstGeom prst="rect">
            <a:avLst/>
          </a:prstGeom>
        </p:spPr>
      </p:pic>
      <p:pic>
        <p:nvPicPr>
          <p:cNvPr id="43" name="图片 42" descr="2.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238105" y="899160"/>
            <a:ext cx="1558925" cy="3081020"/>
          </a:xfrm>
          <a:prstGeom prst="rect">
            <a:avLst/>
          </a:prstGeom>
        </p:spPr>
      </p:pic>
      <p:pic>
        <p:nvPicPr>
          <p:cNvPr id="44" name="图片 43"/>
          <p:cNvPicPr>
            <a:picLocks noChangeAspect="1"/>
          </p:cNvPicPr>
          <p:nvPr>
            <p:custDataLst>
              <p:tags r:id="rId4"/>
            </p:custDataLst>
          </p:nvPr>
        </p:nvPicPr>
        <p:blipFill>
          <a:blip r:embed="rId10" cstate="screen">
            <a:extLst>
              <a:ext uri="{28A0092B-C50C-407E-A947-70E740481C1C}">
                <a14:useLocalDpi xmlns:a14="http://schemas.microsoft.com/office/drawing/2010/main"/>
              </a:ext>
            </a:extLst>
          </a:blip>
          <a:stretch>
            <a:fillRect/>
          </a:stretch>
        </p:blipFill>
        <p:spPr>
          <a:xfrm>
            <a:off x="4768215" y="1560195"/>
            <a:ext cx="3531235" cy="2333625"/>
          </a:xfrm>
          <a:prstGeom prst="rect">
            <a:avLst/>
          </a:prstGeom>
        </p:spPr>
      </p:pic>
      <p:pic>
        <p:nvPicPr>
          <p:cNvPr id="45" name="图片 44"/>
          <p:cNvPicPr>
            <a:picLocks noChangeAspect="1"/>
          </p:cNvPicPr>
          <p:nvPr>
            <p:custDataLst>
              <p:tags r:id="rId5"/>
            </p:custDataLst>
          </p:nvPr>
        </p:nvPicPr>
        <p:blipFill>
          <a:blip r:embed="rId11" cstate="screen">
            <a:extLst>
              <a:ext uri="{28A0092B-C50C-407E-A947-70E740481C1C}">
                <a14:useLocalDpi xmlns:a14="http://schemas.microsoft.com/office/drawing/2010/main"/>
              </a:ext>
            </a:extLst>
          </a:blip>
          <a:stretch>
            <a:fillRect/>
          </a:stretch>
        </p:blipFill>
        <p:spPr>
          <a:xfrm>
            <a:off x="4997450" y="4531995"/>
            <a:ext cx="6741160" cy="2326005"/>
          </a:xfrm>
          <a:prstGeom prst="rect">
            <a:avLst/>
          </a:prstGeom>
        </p:spPr>
      </p:pic>
      <p:pic>
        <p:nvPicPr>
          <p:cNvPr id="2" name="图片 1"/>
          <p:cNvPicPr>
            <a:picLocks noChangeAspect="1"/>
          </p:cNvPicPr>
          <p:nvPr>
            <p:custDataLst>
              <p:tags r:id="rId6"/>
            </p:custDataLst>
          </p:nvPr>
        </p:nvPicPr>
        <p:blipFill>
          <a:blip r:embed="rId12"/>
          <a:stretch>
            <a:fillRect/>
          </a:stretch>
        </p:blipFill>
        <p:spPr>
          <a:xfrm>
            <a:off x="9061450" y="97790"/>
            <a:ext cx="2886075" cy="7429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647772" cy="477054"/>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Low-voltage Stacked Battery Pack</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3"/>
            </p:custDataLst>
          </p:nvPr>
        </p:nvGraphicFramePr>
        <p:xfrm>
          <a:off x="1127760" y="1008380"/>
          <a:ext cx="9936000" cy="5558790"/>
        </p:xfrm>
        <a:graphic>
          <a:graphicData uri="http://schemas.openxmlformats.org/drawingml/2006/table">
            <a:tbl>
              <a:tblPr firstRow="1" bandRow="1">
                <a:tableStyleId>{5C22544A-7EE6-4342-B048-85BDC9FD1C3A}</a:tableStyleId>
              </a:tblPr>
              <a:tblGrid>
                <a:gridCol w="3312000">
                  <a:extLst>
                    <a:ext uri="{9D8B030D-6E8A-4147-A177-3AD203B41FA5}">
                      <a16:colId xmlns:a16="http://schemas.microsoft.com/office/drawing/2014/main" val="20000"/>
                    </a:ext>
                  </a:extLst>
                </a:gridCol>
                <a:gridCol w="3312000">
                  <a:extLst>
                    <a:ext uri="{9D8B030D-6E8A-4147-A177-3AD203B41FA5}">
                      <a16:colId xmlns:a16="http://schemas.microsoft.com/office/drawing/2014/main" val="20001"/>
                    </a:ext>
                  </a:extLst>
                </a:gridCol>
                <a:gridCol w="3312000">
                  <a:extLst>
                    <a:ext uri="{9D8B030D-6E8A-4147-A177-3AD203B41FA5}">
                      <a16:colId xmlns:a16="http://schemas.microsoft.com/office/drawing/2014/main" val="20002"/>
                    </a:ext>
                  </a:extLst>
                </a:gridCol>
              </a:tblGrid>
              <a:tr h="241300">
                <a:tc>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Model </a:t>
                      </a:r>
                      <a:endParaRPr lang="zh-CN"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HTDESS LP 2.56 D1 </a:t>
                      </a:r>
                      <a:endParaRPr lang="en-US"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HTDESS LP 5.12 D1 </a:t>
                      </a:r>
                      <a:endParaRPr lang="en-US"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 (Vdc)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51.2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51.2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Rated capacity (Wh)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2560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5120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2"/>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Working voltage range (Vdc)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44.8-56.16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44.8-56.16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Charging voltage (Vdc)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58.4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58.4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4"/>
                  </a:ext>
                </a:extLst>
              </a:tr>
              <a:tr h="2413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Rated charging/discharging current (A)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25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charging/discharging current (A)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100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6"/>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Peak current (A)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100@3sec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200@3sec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Number of units in parallel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&lt;10pcs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&lt;6pcs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08"/>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Cycle life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6000@80% DOD,25℃/0.5C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241200">
                <a:tc gridSpan="3">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Structure </a:t>
                      </a:r>
                      <a:endParaRPr lang="zh-CN"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Dimensions (mm)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600*210*180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600*210*300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Weight (kg)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29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50.5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extLst>
                  <a:ext uri="{0D108BD9-81ED-4DB2-BD59-A6C34878D82A}">
                    <a16:rowId xmlns:a16="http://schemas.microsoft.com/office/drawing/2014/main" val="10012"/>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Protection grade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IP65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25019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Type of mounting  </a:t>
                      </a:r>
                      <a:endParaRPr lang="en-US"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Stacking type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241200">
                <a:tc gridSpan="3">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Work environment </a:t>
                      </a:r>
                      <a:endParaRPr lang="zh-CN"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Charging temperature ℃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0~55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6"/>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Discharging temperature ℃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-20~60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7"/>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Latitude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&lt;2500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8"/>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Relative temperature (RH)  </a:t>
                      </a:r>
                      <a:endParaRPr lang="en-US"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5~95% (no condensation)  </a:t>
                      </a:r>
                      <a:endParaRPr lang="zh-CN" altLang="en-US" sz="12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9"/>
                  </a:ext>
                </a:extLst>
              </a:tr>
              <a:tr h="241200">
                <a:tc gridSpan="3">
                  <a:txBody>
                    <a:bodyPr/>
                    <a:lstStyle/>
                    <a:p>
                      <a:pPr indent="0" algn="ctr">
                        <a:buNone/>
                      </a:pPr>
                      <a:r>
                        <a:rPr lang="en-US" altLang="en-US" sz="1200" b="0" i="0" u="none" strike="noStrike">
                          <a:solidFill>
                            <a:schemeClr val="bg1"/>
                          </a:solidFill>
                          <a:latin typeface="Times New Roman" panose="02020603050405020304"/>
                          <a:ea typeface="Times New Roman" panose="02020603050405020304"/>
                        </a:rPr>
                        <a:t>Communication </a:t>
                      </a:r>
                      <a:endParaRPr lang="zh-CN" altLang="en-US" sz="12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0"/>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communication interface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485 CAN  </a:t>
                      </a:r>
                      <a:endParaRPr lang="en-US"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1"/>
                  </a:ext>
                </a:extLst>
              </a:tr>
              <a:tr h="241200">
                <a:tc>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rPr>
                        <a:t>Display  </a:t>
                      </a:r>
                      <a:endParaRPr lang="zh-CN" altLang="en-US" sz="12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gridSpan="2">
                  <a:txBody>
                    <a:bodyPr/>
                    <a:lstStyle/>
                    <a:p>
                      <a:pPr indent="0" algn="ctr">
                        <a:buNone/>
                      </a:pPr>
                      <a:r>
                        <a:rPr lang="en-US" altLang="en-US" sz="1200" b="0" i="0" u="none" strike="noStrike">
                          <a:solidFill>
                            <a:srgbClr val="000000"/>
                          </a:solidFill>
                          <a:latin typeface="Times New Roman" panose="02020603050405020304"/>
                          <a:ea typeface="Times New Roman" panose="02020603050405020304"/>
                          <a:cs typeface="微软雅黑" panose="020B0503020204020204" pitchFamily="34" charset="-122"/>
                        </a:rPr>
                        <a:t>LED indicator shows the remaining power   </a:t>
                      </a:r>
                      <a:endParaRPr lang="zh-CN" altLang="en-US" sz="12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2"/>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36905" y="318770"/>
            <a:ext cx="8828642" cy="477054"/>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Technical Parameters of High-voltage Stacked Battery Pack</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3"/>
            </p:custDataLst>
          </p:nvPr>
        </p:nvGraphicFramePr>
        <p:xfrm>
          <a:off x="1040765" y="982980"/>
          <a:ext cx="9936000" cy="5669895"/>
        </p:xfrm>
        <a:graphic>
          <a:graphicData uri="http://schemas.openxmlformats.org/drawingml/2006/table">
            <a:tbl>
              <a:tblPr firstRow="1" bandRow="1">
                <a:tableStyleId>{5C22544A-7EE6-4342-B048-85BDC9FD1C3A}</a:tableStyleId>
              </a:tblPr>
              <a:tblGrid>
                <a:gridCol w="3312000">
                  <a:extLst>
                    <a:ext uri="{9D8B030D-6E8A-4147-A177-3AD203B41FA5}">
                      <a16:colId xmlns:a16="http://schemas.microsoft.com/office/drawing/2014/main" val="20000"/>
                    </a:ext>
                  </a:extLst>
                </a:gridCol>
                <a:gridCol w="3312000">
                  <a:extLst>
                    <a:ext uri="{9D8B030D-6E8A-4147-A177-3AD203B41FA5}">
                      <a16:colId xmlns:a16="http://schemas.microsoft.com/office/drawing/2014/main" val="20001"/>
                    </a:ext>
                  </a:extLst>
                </a:gridCol>
                <a:gridCol w="3312000">
                  <a:extLst>
                    <a:ext uri="{9D8B030D-6E8A-4147-A177-3AD203B41FA5}">
                      <a16:colId xmlns:a16="http://schemas.microsoft.com/office/drawing/2014/main" val="20002"/>
                    </a:ext>
                  </a:extLst>
                </a:gridCol>
              </a:tblGrid>
              <a:tr h="226695">
                <a:tc>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Model </a:t>
                      </a:r>
                      <a:endParaRPr lang="zh-CN" altLang="en-US" sz="1100" b="0" dirty="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HTDESS HP 2.56 D1 </a:t>
                      </a:r>
                      <a:endParaRPr lang="en-US" altLang="en-US" sz="11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HTDESS HP 5.12 D1 </a:t>
                      </a:r>
                      <a:endParaRPr lang="en-US" altLang="en-US" sz="11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extLst>
                  <a:ext uri="{0D108BD9-81ED-4DB2-BD59-A6C34878D82A}">
                    <a16:rowId xmlns:a16="http://schemas.microsoft.com/office/drawing/2014/main" val="10000"/>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Rated voltage (Vdc)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51.2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51.2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Rated capacity (Wh)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2560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5120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Working voltage range (Vdc)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129.6-516.6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129.6-350.4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Charging voltage (Vdc)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58.4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58.4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Rated charging/discharging current (A)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25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Max. charging/discharging current (A)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100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Peak current (A)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100@3sec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200@3sec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Number of units in parallel  </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&lt;10pcs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&lt;6pcs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Cycle life  </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6000@80% DOD,25℃/0.5C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r h="226800">
                <a:tc gridSpan="3">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Structure </a:t>
                      </a:r>
                      <a:endParaRPr lang="zh-CN" altLang="en-US" sz="11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0"/>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High-voltage box dimensions (mm)/weight (kg)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600*210*250/14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610*225*250/15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1"/>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Battery cabinet dimensions (mm)/weight (kg)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600*210*160/27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610*225*250/52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2"/>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Pedestal (mm)/weight (kg)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610*225*90/5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610*225*90/5.5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3"/>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Top cover T (mm)/weight (kg)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600*210*50/2.5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610*225*50/3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4"/>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Protection grade  </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IP65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5"/>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Type of mounting  </a:t>
                      </a:r>
                      <a:endParaRPr lang="en-US"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Stacking type  </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6"/>
                  </a:ext>
                </a:extLst>
              </a:tr>
              <a:tr h="226800">
                <a:tc gridSpan="3">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Work environment </a:t>
                      </a:r>
                      <a:endParaRPr lang="zh-CN" altLang="en-US" sz="11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7"/>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Charging temperature ℃  </a:t>
                      </a:r>
                      <a:endParaRPr lang="zh-CN"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0~55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8"/>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Discharging temperature ℃  </a:t>
                      </a:r>
                      <a:endParaRPr lang="en-US"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-20~60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19"/>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Latitude M  </a:t>
                      </a:r>
                      <a:endParaRPr lang="en-US"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&lt;2500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0"/>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Relative temperature (RH)  </a:t>
                      </a:r>
                      <a:endParaRPr lang="en-US" altLang="en-US" sz="11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5~95%(W/O condensing)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1"/>
                  </a:ext>
                </a:extLst>
              </a:tr>
              <a:tr h="226800">
                <a:tc gridSpan="3">
                  <a:txBody>
                    <a:bodyPr/>
                    <a:lstStyle/>
                    <a:p>
                      <a:pPr indent="0" algn="ctr">
                        <a:lnSpc>
                          <a:spcPct val="100000"/>
                        </a:lnSpc>
                        <a:buNone/>
                      </a:pPr>
                      <a:r>
                        <a:rPr lang="en-US" altLang="en-US" sz="1100" b="0" i="0" u="none" strike="noStrike">
                          <a:solidFill>
                            <a:schemeClr val="bg1"/>
                          </a:solidFill>
                          <a:latin typeface="Times New Roman" panose="02020603050405020304"/>
                          <a:ea typeface="Times New Roman" panose="02020603050405020304"/>
                        </a:rPr>
                        <a:t>Communication </a:t>
                      </a:r>
                      <a:endParaRPr lang="zh-CN" altLang="en-US" sz="1100" b="0">
                        <a:solidFill>
                          <a:schemeClr val="bg1"/>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17A970"/>
                    </a:solid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2"/>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communication interface  </a:t>
                      </a:r>
                      <a:endParaRPr lang="zh-CN"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rPr>
                        <a:t>485 CAN  </a:t>
                      </a:r>
                      <a:endParaRPr lang="en-US" altLang="en-US" sz="1100" b="0">
                        <a:solidFill>
                          <a:srgbClr val="000000"/>
                        </a:solidFill>
                        <a:latin typeface="微软雅黑" panose="020B0503020204020204" pitchFamily="34" charset="-122"/>
                        <a:ea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3"/>
                  </a:ext>
                </a:extLst>
              </a:tr>
              <a:tr h="226800">
                <a:tc>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Display  </a:t>
                      </a:r>
                      <a:endParaRPr lang="en-US" altLang="en-US" sz="11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lstStyle/>
                    <a:p>
                      <a:pPr indent="0" algn="ctr">
                        <a:lnSpc>
                          <a:spcPct val="100000"/>
                        </a:lnSpc>
                        <a:buNone/>
                      </a:pPr>
                      <a:r>
                        <a:rPr lang="en-US" altLang="en-US" sz="1100" b="0" i="0" u="none" strike="noStrike">
                          <a:solidFill>
                            <a:srgbClr val="000000"/>
                          </a:solidFill>
                          <a:latin typeface="Times New Roman" panose="02020603050405020304"/>
                          <a:ea typeface="Times New Roman" panose="02020603050405020304"/>
                          <a:cs typeface="微软雅黑" panose="020B0503020204020204" pitchFamily="34" charset="-122"/>
                        </a:rPr>
                        <a:t>LED indicator shows the remaining power   </a:t>
                      </a:r>
                      <a:endParaRPr lang="zh-CN" altLang="en-US" sz="11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xBody>
                    <a:bodyPr/>
                    <a:lstStyle/>
                    <a:p>
                      <a:endParaRPr lang="zh-CN"/>
                    </a:p>
                  </a:txBody>
                  <a:tcPr marL="12700" marR="12700" marT="1270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24"/>
                  </a:ext>
                </a:extLst>
              </a:tr>
            </a:tbl>
          </a:graphicData>
        </a:graphic>
      </p:graphicFrame>
      <p:pic>
        <p:nvPicPr>
          <p:cNvPr id="3" name="图片 2"/>
          <p:cNvPicPr>
            <a:picLocks noChangeAspect="1"/>
          </p:cNvPicPr>
          <p:nvPr>
            <p:custDataLst>
              <p:tags r:id="rId4"/>
            </p:custDataLst>
          </p:nvPr>
        </p:nvPicPr>
        <p:blipFill>
          <a:blip r:embed="rId6"/>
          <a:stretch>
            <a:fillRect/>
          </a:stretch>
        </p:blipFill>
        <p:spPr>
          <a:xfrm>
            <a:off x="9061450" y="97790"/>
            <a:ext cx="2886075" cy="7429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NG_33704_04218"/>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a:xfrm flipH="1">
            <a:off x="-1270" y="1970405"/>
            <a:ext cx="12193905" cy="4937760"/>
          </a:xfrm>
          <a:prstGeom prst="rect">
            <a:avLst/>
          </a:prstGeom>
        </p:spPr>
      </p:pic>
      <p:sp>
        <p:nvSpPr>
          <p:cNvPr id="2" name="副标题 1"/>
          <p:cNvSpPr>
            <a:spLocks noGrp="1"/>
          </p:cNvSpPr>
          <p:nvPr>
            <p:ph type="subTitle" idx="4294967295"/>
            <p:custDataLst>
              <p:tags r:id="rId3"/>
            </p:custDataLst>
          </p:nvPr>
        </p:nvSpPr>
        <p:spPr>
          <a:xfrm>
            <a:off x="944245" y="918210"/>
            <a:ext cx="8763000" cy="998855"/>
          </a:xfrm>
        </p:spPr>
        <p:txBody>
          <a:bodyPr>
            <a:noAutofit/>
          </a:bodyPr>
          <a:lstStyle/>
          <a:p>
            <a:pPr marL="0" indent="0" algn="l">
              <a:lnSpc>
                <a:spcPct val="100000"/>
              </a:lnSpc>
              <a:buNone/>
            </a:pPr>
            <a:r>
              <a:rPr lang="en-US" altLang="en-US" sz="4800" b="0" i="0" u="none" strike="noStrike">
                <a:solidFill>
                  <a:schemeClr val="tx1"/>
                </a:solidFill>
                <a:effectLst/>
                <a:latin typeface="Times New Roman" panose="02020603050405020304"/>
                <a:ea typeface="Times New Roman" panose="02020603050405020304"/>
                <a:cs typeface="汉仪雅酷黑 95W" panose="020B0A04020202020204" charset="-122"/>
              </a:rPr>
              <a:t>Thank you </a:t>
            </a:r>
            <a:endParaRPr lang="zh-CN" altLang="en-US" sz="4800" spc="400">
              <a:solidFill>
                <a:schemeClr val="tx1"/>
              </a:solidFill>
              <a:effectLst/>
              <a:uFillTx/>
              <a:latin typeface="+中文标题" charset="0"/>
              <a:ea typeface="+mj-ea"/>
              <a:cs typeface="汉仪雅酷黑 95W" panose="020B0A04020202020204" charset="-122"/>
            </a:endParaRPr>
          </a:p>
        </p:txBody>
      </p:sp>
      <p:sp>
        <p:nvSpPr>
          <p:cNvPr id="22" name="文本框 21"/>
          <p:cNvSpPr txBox="1"/>
          <p:nvPr>
            <p:custDataLst>
              <p:tags r:id="rId4"/>
            </p:custDataLst>
          </p:nvPr>
        </p:nvSpPr>
        <p:spPr>
          <a:xfrm>
            <a:off x="857885" y="1970576"/>
            <a:ext cx="3546475" cy="337185"/>
          </a:xfrm>
          <a:prstGeom prst="rect">
            <a:avLst/>
          </a:prstGeom>
          <a:noFill/>
        </p:spPr>
        <p:txBody>
          <a:bodyPr wrap="none" rtlCol="0">
            <a:spAutoFit/>
          </a:bodyPr>
          <a:lstStyle/>
          <a:p>
            <a:pPr algn="l"/>
            <a:r>
              <a:rPr lang="en-US" altLang="en-US" sz="1600" b="0" i="0" u="none" strike="noStrike">
                <a:latin typeface="Times New Roman" panose="02020603050405020304"/>
                <a:ea typeface="Times New Roman" panose="02020603050405020304"/>
                <a:cs typeface="+mj-lt"/>
                <a:sym typeface="+mn-ea"/>
              </a:rPr>
              <a:t>THANK YOU FOR WATCHING </a:t>
            </a:r>
            <a:endParaRPr lang="zh-CN" altLang="en-US" sz="1600" spc="200">
              <a:uFillTx/>
              <a:latin typeface="+mj-lt"/>
              <a:ea typeface="+mj-ea"/>
              <a:cs typeface="+mj-lt"/>
              <a:sym typeface="+mn-ea"/>
            </a:endParaRPr>
          </a:p>
        </p:txBody>
      </p:sp>
      <p:sp>
        <p:nvSpPr>
          <p:cNvPr id="6" name="矩形 5"/>
          <p:cNvSpPr/>
          <p:nvPr>
            <p:custDataLst>
              <p:tags r:id="rId5"/>
            </p:custDataLst>
          </p:nvPr>
        </p:nvSpPr>
        <p:spPr>
          <a:xfrm>
            <a:off x="944245" y="2427605"/>
            <a:ext cx="720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文本框 2"/>
          <p:cNvSpPr txBox="1"/>
          <p:nvPr>
            <p:custDataLst>
              <p:tags r:id="rId6"/>
            </p:custDataLst>
          </p:nvPr>
        </p:nvSpPr>
        <p:spPr>
          <a:xfrm>
            <a:off x="857885" y="2624773"/>
            <a:ext cx="3775393" cy="400110"/>
          </a:xfrm>
          <a:prstGeom prst="rect">
            <a:avLst/>
          </a:prstGeom>
          <a:noFill/>
          <a:ln>
            <a:noFill/>
          </a:ln>
        </p:spPr>
        <p:txBody>
          <a:bodyPr wrap="none" rtlCol="0">
            <a:spAutoFit/>
          </a:bodyPr>
          <a:lstStyle/>
          <a:p>
            <a:pPr algn="l"/>
            <a:r>
              <a:rPr lang="en-US" altLang="en-US" sz="2000" b="0" i="0" u="none" strike="noStrike">
                <a:latin typeface="Times New Roman" panose="02020603050405020304"/>
                <a:ea typeface="Times New Roman" panose="02020603050405020304"/>
              </a:rPr>
              <a:t>Tangshan Haitai Digital Energy Technology Co., Ltd. </a:t>
            </a:r>
            <a:endParaRPr lang="zh-CN" altLang="en-US" sz="2000" dirty="0">
              <a:latin typeface="+mj-ea"/>
              <a:ea typeface="+mj-ea"/>
            </a:endParaRPr>
          </a:p>
        </p:txBody>
      </p:sp>
    </p:spTree>
    <p:custDataLst>
      <p:tags r:id="rId1"/>
    </p:custDataLst>
  </p:cSld>
  <p:clrMapOvr>
    <a:masterClrMapping/>
  </p:clrMapOvr>
  <p:transition spd="slow" advClick="0"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3-04-10海泰新能-hxf-nk-cd"/>
          <p:cNvPicPr>
            <a:picLocks noChangeAspect="1"/>
          </p:cNvPicPr>
          <p:nvPr/>
        </p:nvPicPr>
        <p:blipFill>
          <a:blip r:embed="rId4" cstate="screen"/>
          <a:srcRect/>
          <a:stretch>
            <a:fillRect/>
          </a:stretch>
        </p:blipFill>
        <p:spPr>
          <a:xfrm>
            <a:off x="0" y="0"/>
            <a:ext cx="12191365" cy="4098925"/>
          </a:xfrm>
          <a:prstGeom prst="rect">
            <a:avLst/>
          </a:prstGeom>
        </p:spPr>
      </p:pic>
      <p:sp>
        <p:nvSpPr>
          <p:cNvPr id="3" name="文本框 2"/>
          <p:cNvSpPr txBox="1"/>
          <p:nvPr/>
        </p:nvSpPr>
        <p:spPr>
          <a:xfrm>
            <a:off x="3076575" y="4457700"/>
            <a:ext cx="8803640" cy="2132330"/>
          </a:xfrm>
          <a:prstGeom prst="rect">
            <a:avLst/>
          </a:prstGeom>
          <a:noFill/>
        </p:spPr>
        <p:txBody>
          <a:bodyPr wrap="square" rtlCol="0">
            <a:noAutofit/>
          </a:bodyPr>
          <a:lstStyle/>
          <a:p>
            <a:pPr>
              <a:lnSpc>
                <a:spcPct val="140000"/>
              </a:lnSpc>
            </a:pPr>
            <a:r>
              <a:rPr lang="en-US" altLang="en-US" sz="1100" b="0" i="0" u="none" strike="noStrike">
                <a:latin typeface="Times New Roman" panose="02020603050405020304"/>
                <a:ea typeface="Times New Roman" panose="02020603050405020304"/>
              </a:rPr>
              <a:t>Founded in 2006, Haitai Solar has run business of 7 sectors, i.e. PV modules, PV power stations, PV mounts, energy storage, hydrogen energy, wind energy and PV cells. First engaged in the manufacturing of solar PV modules, Haitai Solar was successful listed in Beijing Stock Exchange on August 8, 2022, realizing leapfrog development. The Company has also made certain progress in other new energy fields such as PV power station, PV mount and energy storage. In particular, the Company has integrated R&amp;D, production of PV mount and energy storage. </a:t>
            </a:r>
            <a:endParaRPr lang="zh-CN" altLang="en-US" sz="1100" dirty="0"/>
          </a:p>
          <a:p>
            <a:pPr>
              <a:lnSpc>
                <a:spcPct val="140000"/>
              </a:lnSpc>
            </a:pPr>
            <a:endParaRPr lang="zh-CN" altLang="en-US" sz="1100" dirty="0"/>
          </a:p>
          <a:p>
            <a:pPr>
              <a:lnSpc>
                <a:spcPct val="140000"/>
              </a:lnSpc>
            </a:pPr>
            <a:r>
              <a:rPr lang="en-US" altLang="en-US" sz="1100" b="0" i="0" u="none" strike="noStrike">
                <a:latin typeface="Times New Roman" panose="02020603050405020304"/>
                <a:ea typeface="Times New Roman" panose="02020603050405020304"/>
              </a:rPr>
              <a:t>Under the background of energy structure reform and "Carbon Peaking and Carbon Neutrality" goals, the Company will continuously create values with high quality products and supply efficient products based on technological innovation. This approach aims to provide global customers with efficient, eco-friendly green energy products, contributing to the supply of low-carbon, clean green energy for society. </a:t>
            </a:r>
            <a:endParaRPr lang="zh-CN" altLang="en-US" sz="1100" dirty="0"/>
          </a:p>
        </p:txBody>
      </p:sp>
      <p:sp>
        <p:nvSpPr>
          <p:cNvPr id="5" name="文本框 4"/>
          <p:cNvSpPr txBox="1"/>
          <p:nvPr/>
        </p:nvSpPr>
        <p:spPr>
          <a:xfrm>
            <a:off x="504825" y="4300220"/>
            <a:ext cx="982980" cy="502285"/>
          </a:xfrm>
          <a:prstGeom prst="rect">
            <a:avLst/>
          </a:prstGeom>
          <a:noFill/>
        </p:spPr>
        <p:txBody>
          <a:bodyPr wrap="square" rtlCol="0">
            <a:noAutofit/>
          </a:bodyPr>
          <a:lstStyle/>
          <a:p>
            <a:r>
              <a:rPr lang="en-US" altLang="en-US" sz="3200" b="1" i="0" u="none" strike="noStrike">
                <a:solidFill>
                  <a:schemeClr val="tx1"/>
                </a:solidFill>
                <a:latin typeface="Times New Roman" panose="02020603050405020304"/>
                <a:ea typeface="Times New Roman" panose="02020603050405020304"/>
              </a:rPr>
              <a:t>18</a:t>
            </a:r>
            <a:r>
              <a:rPr lang="en-US" altLang="en-US" sz="3200" b="0" i="0" u="none" strike="noStrike">
                <a:solidFill>
                  <a:schemeClr val="tx1"/>
                </a:solidFill>
                <a:latin typeface="Times New Roman" panose="02020603050405020304"/>
                <a:ea typeface="Times New Roman" panose="02020603050405020304"/>
              </a:rPr>
              <a:t> </a:t>
            </a:r>
            <a:endParaRPr lang="en-US" altLang="zh-CN" sz="3200" b="1">
              <a:solidFill>
                <a:schemeClr val="tx1"/>
              </a:solidFill>
            </a:endParaRPr>
          </a:p>
        </p:txBody>
      </p:sp>
      <p:sp>
        <p:nvSpPr>
          <p:cNvPr id="6" name="文本框 5"/>
          <p:cNvSpPr txBox="1"/>
          <p:nvPr/>
        </p:nvSpPr>
        <p:spPr>
          <a:xfrm>
            <a:off x="514350" y="4867275"/>
            <a:ext cx="2433802" cy="348615"/>
          </a:xfrm>
          <a:prstGeom prst="rect">
            <a:avLst/>
          </a:prstGeom>
          <a:noFill/>
        </p:spPr>
        <p:txBody>
          <a:bodyPr wrap="square" rtlCol="0">
            <a:noAutofit/>
          </a:bodyPr>
          <a:lstStyle/>
          <a:p>
            <a:r>
              <a:rPr lang="en-US" altLang="en-US" sz="1400" b="0" i="0" u="none" strike="noStrike">
                <a:solidFill>
                  <a:schemeClr val="tx1"/>
                </a:solidFill>
                <a:latin typeface="Times New Roman" panose="02020603050405020304"/>
                <a:ea typeface="Times New Roman" panose="02020603050405020304"/>
              </a:rPr>
              <a:t>With a history of over 10 years </a:t>
            </a:r>
            <a:endParaRPr lang="en-US" altLang="zh-CN" sz="1400" dirty="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76250" y="5405120"/>
            <a:ext cx="2600325" cy="1184910"/>
          </a:xfrm>
          <a:prstGeom prst="rect">
            <a:avLst/>
          </a:prstGeom>
          <a:noFill/>
        </p:spPr>
        <p:txBody>
          <a:bodyPr wrap="square" rtlCol="0">
            <a:noAutofit/>
          </a:bodyPr>
          <a:lstStyle/>
          <a:p>
            <a:pPr>
              <a:lnSpc>
                <a:spcPct val="110000"/>
              </a:lnSpc>
            </a:pPr>
            <a:r>
              <a:rPr lang="en-US" altLang="en-US" sz="1100" b="0" i="0" u="none" strike="noStrike" dirty="0">
                <a:solidFill>
                  <a:schemeClr val="tx1"/>
                </a:solidFill>
                <a:latin typeface="Times New Roman" panose="02020603050405020304"/>
                <a:ea typeface="Times New Roman" panose="02020603050405020304"/>
                <a:cs typeface="微软雅黑" panose="020B0503020204020204" pitchFamily="34" charset="-122"/>
              </a:rPr>
              <a:t>Haitai Solar (835985.BJ) </a:t>
            </a:r>
            <a:endParaRPr lang="en-US" altLang="zh-CN" sz="1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en-US" altLang="en-US" sz="1100" b="0" i="0" u="none" strike="noStrike" dirty="0">
                <a:solidFill>
                  <a:schemeClr val="tx1"/>
                </a:solidFill>
                <a:latin typeface="Times New Roman" panose="02020603050405020304"/>
                <a:ea typeface="Times New Roman" panose="02020603050405020304"/>
                <a:cs typeface="微软雅黑" panose="020B0503020204020204" pitchFamily="34" charset="-122"/>
              </a:rPr>
              <a:t>is a China-based </a:t>
            </a:r>
            <a:endParaRPr lang="en-US" altLang="zh-CN" sz="1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en-US" altLang="en-US" sz="1100" b="0" i="0" u="none" strike="noStrike" dirty="0">
                <a:solidFill>
                  <a:schemeClr val="tx1"/>
                </a:solidFill>
                <a:latin typeface="Times New Roman" panose="02020603050405020304"/>
                <a:ea typeface="Times New Roman" panose="02020603050405020304"/>
                <a:cs typeface="微软雅黑" panose="020B0503020204020204" pitchFamily="34" charset="-122"/>
              </a:rPr>
              <a:t>comprehensive new-energy enterprise with overseas market layout </a:t>
            </a:r>
            <a:endParaRPr lang="en-US" altLang="zh-CN" sz="1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连接符 9"/>
          <p:cNvCxnSpPr/>
          <p:nvPr/>
        </p:nvCxnSpPr>
        <p:spPr>
          <a:xfrm>
            <a:off x="571500" y="5344795"/>
            <a:ext cx="2205990" cy="0"/>
          </a:xfrm>
          <a:prstGeom prst="line">
            <a:avLst/>
          </a:prstGeom>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a:off x="571500" y="6267450"/>
            <a:ext cx="2205990" cy="0"/>
          </a:xfrm>
          <a:prstGeom prst="line">
            <a:avLst/>
          </a:prstGeom>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10102850" y="388620"/>
            <a:ext cx="1740535" cy="368300"/>
          </a:xfrm>
          <a:prstGeom prst="rect">
            <a:avLst/>
          </a:prstGeom>
          <a:noFill/>
        </p:spPr>
        <p:txBody>
          <a:bodyPr wrap="square" rtlCol="0">
            <a:spAutoFit/>
          </a:bodyPr>
          <a:lstStyle/>
          <a:p>
            <a:pPr algn="l"/>
            <a:r>
              <a:rPr lang="en-US" altLang="en-US" sz="1800" b="1" i="0" u="none" strike="noStrike">
                <a:solidFill>
                  <a:schemeClr val="bg1"/>
                </a:solidFill>
                <a:latin typeface="Times New Roman" panose="02020603050405020304"/>
                <a:ea typeface="Times New Roman" panose="02020603050405020304"/>
              </a:rPr>
              <a:t>2006</a:t>
            </a:r>
            <a:r>
              <a:rPr lang="en-US" altLang="en-US" sz="1800" b="0" i="0" u="none" strike="noStrike">
                <a:solidFill>
                  <a:schemeClr val="bg1"/>
                </a:solidFill>
                <a:latin typeface="Times New Roman" panose="02020603050405020304"/>
                <a:ea typeface="Times New Roman" panose="02020603050405020304"/>
              </a:rPr>
              <a:t> </a:t>
            </a:r>
            <a:endParaRPr lang="zh-CN" altLang="en-US" b="1">
              <a:solidFill>
                <a:schemeClr val="bg1"/>
              </a:solidFill>
            </a:endParaRPr>
          </a:p>
        </p:txBody>
      </p:sp>
      <p:sp>
        <p:nvSpPr>
          <p:cNvPr id="7" name="文本框 6"/>
          <p:cNvSpPr txBox="1"/>
          <p:nvPr/>
        </p:nvSpPr>
        <p:spPr>
          <a:xfrm>
            <a:off x="10102850" y="712470"/>
            <a:ext cx="1865630" cy="296545"/>
          </a:xfrm>
          <a:prstGeom prst="rect">
            <a:avLst/>
          </a:prstGeom>
          <a:noFill/>
        </p:spPr>
        <p:txBody>
          <a:bodyPr wrap="square" rtlCol="0">
            <a:noAutofit/>
          </a:bodyPr>
          <a:lstStyle/>
          <a:p>
            <a:pPr algn="l"/>
            <a:r>
              <a:rPr lang="en-US" altLang="en-US" sz="1200" b="0" i="0" u="none" strike="noStrike">
                <a:solidFill>
                  <a:schemeClr val="bg1"/>
                </a:solidFill>
                <a:latin typeface="Times New Roman" panose="02020603050405020304"/>
                <a:ea typeface="Times New Roman" panose="02020603050405020304"/>
              </a:rPr>
              <a:t>Haitai Solar was founded in 2006 </a:t>
            </a:r>
            <a:endParaRPr lang="zh-CN" altLang="en-US" sz="1200">
              <a:solidFill>
                <a:schemeClr val="bg1"/>
              </a:solidFill>
            </a:endParaRPr>
          </a:p>
        </p:txBody>
      </p:sp>
      <p:sp>
        <p:nvSpPr>
          <p:cNvPr id="9" name="文本框 8"/>
          <p:cNvSpPr txBox="1"/>
          <p:nvPr/>
        </p:nvSpPr>
        <p:spPr>
          <a:xfrm>
            <a:off x="10102850" y="1016635"/>
            <a:ext cx="1740535" cy="368300"/>
          </a:xfrm>
          <a:prstGeom prst="rect">
            <a:avLst/>
          </a:prstGeom>
          <a:noFill/>
        </p:spPr>
        <p:txBody>
          <a:bodyPr wrap="square" rtlCol="0">
            <a:spAutoFit/>
          </a:bodyPr>
          <a:lstStyle/>
          <a:p>
            <a:pPr algn="l"/>
            <a:r>
              <a:rPr lang="en-US" altLang="en-US" sz="1800" b="1" i="0" u="none" strike="noStrike">
                <a:solidFill>
                  <a:schemeClr val="bg1"/>
                </a:solidFill>
                <a:latin typeface="Times New Roman" panose="02020603050405020304"/>
                <a:ea typeface="Times New Roman" panose="02020603050405020304"/>
              </a:rPr>
              <a:t>7</a:t>
            </a:r>
            <a:r>
              <a:rPr lang="en-US" altLang="en-US" sz="1800" b="0" i="0" u="none" strike="noStrike">
                <a:solidFill>
                  <a:schemeClr val="bg1"/>
                </a:solidFill>
                <a:latin typeface="Times New Roman" panose="02020603050405020304"/>
                <a:ea typeface="Times New Roman" panose="02020603050405020304"/>
              </a:rPr>
              <a:t> </a:t>
            </a:r>
            <a:endParaRPr lang="en-US" altLang="zh-CN" b="1">
              <a:solidFill>
                <a:schemeClr val="bg1"/>
              </a:solidFill>
            </a:endParaRPr>
          </a:p>
        </p:txBody>
      </p:sp>
      <p:sp>
        <p:nvSpPr>
          <p:cNvPr id="12" name="文本框 11"/>
          <p:cNvSpPr txBox="1"/>
          <p:nvPr/>
        </p:nvSpPr>
        <p:spPr>
          <a:xfrm>
            <a:off x="10102850" y="1349375"/>
            <a:ext cx="1865630" cy="296545"/>
          </a:xfrm>
          <a:prstGeom prst="rect">
            <a:avLst/>
          </a:prstGeom>
          <a:noFill/>
        </p:spPr>
        <p:txBody>
          <a:bodyPr wrap="square" rtlCol="0">
            <a:noAutofit/>
          </a:bodyPr>
          <a:lstStyle/>
          <a:p>
            <a:pPr algn="l"/>
            <a:r>
              <a:rPr lang="en-US" altLang="en-US" sz="1200" b="0" i="0" u="none" strike="noStrike">
                <a:solidFill>
                  <a:schemeClr val="bg1"/>
                </a:solidFill>
                <a:latin typeface="Times New Roman" panose="02020603050405020304"/>
                <a:ea typeface="Times New Roman" panose="02020603050405020304"/>
              </a:rPr>
              <a:t>7 business sectors </a:t>
            </a:r>
            <a:endParaRPr lang="zh-CN" altLang="en-US" sz="1200">
              <a:solidFill>
                <a:schemeClr val="bg1"/>
              </a:solidFill>
            </a:endParaRPr>
          </a:p>
        </p:txBody>
      </p:sp>
      <p:sp>
        <p:nvSpPr>
          <p:cNvPr id="13" name="文本框 12"/>
          <p:cNvSpPr txBox="1"/>
          <p:nvPr/>
        </p:nvSpPr>
        <p:spPr>
          <a:xfrm>
            <a:off x="10102850" y="1736725"/>
            <a:ext cx="1740535" cy="368300"/>
          </a:xfrm>
          <a:prstGeom prst="rect">
            <a:avLst/>
          </a:prstGeom>
          <a:noFill/>
        </p:spPr>
        <p:txBody>
          <a:bodyPr wrap="square" rtlCol="0">
            <a:spAutoFit/>
          </a:bodyPr>
          <a:lstStyle/>
          <a:p>
            <a:pPr algn="l"/>
            <a:r>
              <a:rPr lang="en-US" altLang="en-US" sz="1800" b="1" i="0" u="none" strike="noStrike">
                <a:solidFill>
                  <a:schemeClr val="bg1"/>
                </a:solidFill>
                <a:latin typeface="Times New Roman" panose="02020603050405020304"/>
                <a:ea typeface="Times New Roman" panose="02020603050405020304"/>
              </a:rPr>
              <a:t>100+</a:t>
            </a:r>
            <a:r>
              <a:rPr lang="en-US" altLang="en-US" sz="1800" b="0" i="0" u="none" strike="noStrike">
                <a:solidFill>
                  <a:schemeClr val="bg1"/>
                </a:solidFill>
                <a:latin typeface="Times New Roman" panose="02020603050405020304"/>
                <a:ea typeface="Times New Roman" panose="02020603050405020304"/>
              </a:rPr>
              <a:t> </a:t>
            </a:r>
            <a:endParaRPr lang="zh-CN" altLang="en-US" b="1">
              <a:solidFill>
                <a:schemeClr val="bg1"/>
              </a:solidFill>
            </a:endParaRPr>
          </a:p>
        </p:txBody>
      </p:sp>
      <p:sp>
        <p:nvSpPr>
          <p:cNvPr id="14" name="文本框 13"/>
          <p:cNvSpPr txBox="1"/>
          <p:nvPr/>
        </p:nvSpPr>
        <p:spPr>
          <a:xfrm>
            <a:off x="10102850" y="2078355"/>
            <a:ext cx="1865630" cy="296545"/>
          </a:xfrm>
          <a:prstGeom prst="rect">
            <a:avLst/>
          </a:prstGeom>
          <a:noFill/>
        </p:spPr>
        <p:txBody>
          <a:bodyPr wrap="square" rtlCol="0">
            <a:noAutofit/>
          </a:bodyPr>
          <a:lstStyle/>
          <a:p>
            <a:pPr algn="l"/>
            <a:r>
              <a:rPr lang="en-US" altLang="en-US" sz="1200" b="0" i="0" u="none" strike="noStrike">
                <a:solidFill>
                  <a:schemeClr val="bg1"/>
                </a:solidFill>
                <a:latin typeface="Times New Roman" panose="02020603050405020304"/>
                <a:ea typeface="Times New Roman" panose="02020603050405020304"/>
              </a:rPr>
              <a:t>States/regions covered by business </a:t>
            </a:r>
            <a:endParaRPr lang="zh-CN" altLang="en-US" sz="1200">
              <a:solidFill>
                <a:schemeClr val="bg1"/>
              </a:solidFill>
            </a:endParaRPr>
          </a:p>
        </p:txBody>
      </p:sp>
      <p:sp>
        <p:nvSpPr>
          <p:cNvPr id="15" name="文本框 14"/>
          <p:cNvSpPr txBox="1"/>
          <p:nvPr/>
        </p:nvSpPr>
        <p:spPr>
          <a:xfrm>
            <a:off x="10102850" y="2486025"/>
            <a:ext cx="1740535" cy="368300"/>
          </a:xfrm>
          <a:prstGeom prst="rect">
            <a:avLst/>
          </a:prstGeom>
          <a:noFill/>
        </p:spPr>
        <p:txBody>
          <a:bodyPr wrap="square" rtlCol="0">
            <a:spAutoFit/>
          </a:bodyPr>
          <a:lstStyle/>
          <a:p>
            <a:pPr algn="l"/>
            <a:r>
              <a:rPr lang="en-US" altLang="en-US" sz="1800" b="1" i="0" u="none" strike="noStrike">
                <a:solidFill>
                  <a:schemeClr val="bg1"/>
                </a:solidFill>
                <a:latin typeface="Times New Roman" panose="02020603050405020304"/>
                <a:ea typeface="Times New Roman" panose="02020603050405020304"/>
              </a:rPr>
              <a:t>500</a:t>
            </a:r>
            <a:r>
              <a:rPr lang="en-US" altLang="en-US" sz="1800" b="0" i="0" u="none" strike="noStrike">
                <a:solidFill>
                  <a:schemeClr val="bg1"/>
                </a:solidFill>
                <a:latin typeface="Times New Roman" panose="02020603050405020304"/>
                <a:ea typeface="Times New Roman" panose="02020603050405020304"/>
              </a:rPr>
              <a:t> </a:t>
            </a:r>
            <a:endParaRPr lang="zh-CN" altLang="en-US" b="1">
              <a:solidFill>
                <a:schemeClr val="bg1"/>
              </a:solidFill>
            </a:endParaRPr>
          </a:p>
        </p:txBody>
      </p:sp>
      <p:sp>
        <p:nvSpPr>
          <p:cNvPr id="16" name="文本框 15"/>
          <p:cNvSpPr txBox="1"/>
          <p:nvPr/>
        </p:nvSpPr>
        <p:spPr>
          <a:xfrm>
            <a:off x="10102850" y="2836545"/>
            <a:ext cx="1865630" cy="296545"/>
          </a:xfrm>
          <a:prstGeom prst="rect">
            <a:avLst/>
          </a:prstGeom>
          <a:noFill/>
        </p:spPr>
        <p:txBody>
          <a:bodyPr wrap="square" rtlCol="0">
            <a:noAutofit/>
          </a:bodyPr>
          <a:lstStyle/>
          <a:p>
            <a:pPr algn="l"/>
            <a:r>
              <a:rPr lang="en-US" altLang="en-US" sz="1200" b="0" i="0" u="none" strike="noStrike">
                <a:solidFill>
                  <a:schemeClr val="bg1"/>
                </a:solidFill>
                <a:latin typeface="Times New Roman" panose="02020603050405020304"/>
                <a:ea typeface="Times New Roman" panose="02020603050405020304"/>
              </a:rPr>
              <a:t>Global top 500 new-energy enterprise </a:t>
            </a:r>
            <a:endParaRPr lang="zh-CN" altLang="en-US" sz="1200">
              <a:solidFill>
                <a:schemeClr val="bg1"/>
              </a:solidFill>
            </a:endParaRPr>
          </a:p>
        </p:txBody>
      </p:sp>
      <p:sp>
        <p:nvSpPr>
          <p:cNvPr id="17" name="文本框 16"/>
          <p:cNvSpPr txBox="1"/>
          <p:nvPr/>
        </p:nvSpPr>
        <p:spPr>
          <a:xfrm>
            <a:off x="10102850" y="3260725"/>
            <a:ext cx="1740535" cy="368300"/>
          </a:xfrm>
          <a:prstGeom prst="rect">
            <a:avLst/>
          </a:prstGeom>
          <a:noFill/>
        </p:spPr>
        <p:txBody>
          <a:bodyPr wrap="square" rtlCol="0">
            <a:spAutoFit/>
          </a:bodyPr>
          <a:lstStyle/>
          <a:p>
            <a:pPr algn="l"/>
            <a:r>
              <a:rPr lang="en-US" altLang="en-US" sz="1800" b="1" i="0" u="none" strike="noStrike">
                <a:solidFill>
                  <a:schemeClr val="bg1"/>
                </a:solidFill>
                <a:latin typeface="Times New Roman" panose="02020603050405020304"/>
                <a:ea typeface="Times New Roman" panose="02020603050405020304"/>
              </a:rPr>
              <a:t>2000+</a:t>
            </a:r>
            <a:r>
              <a:rPr lang="en-US" altLang="en-US" sz="1800" b="0" i="0" u="none" strike="noStrike">
                <a:solidFill>
                  <a:schemeClr val="bg1"/>
                </a:solidFill>
                <a:latin typeface="Times New Roman" panose="02020603050405020304"/>
                <a:ea typeface="Times New Roman" panose="02020603050405020304"/>
              </a:rPr>
              <a:t> </a:t>
            </a:r>
            <a:endParaRPr lang="zh-CN" altLang="en-US" b="1">
              <a:solidFill>
                <a:schemeClr val="bg1"/>
              </a:solidFill>
            </a:endParaRPr>
          </a:p>
        </p:txBody>
      </p:sp>
      <p:sp>
        <p:nvSpPr>
          <p:cNvPr id="18" name="文本框 17"/>
          <p:cNvSpPr txBox="1"/>
          <p:nvPr/>
        </p:nvSpPr>
        <p:spPr>
          <a:xfrm>
            <a:off x="10102850" y="3611245"/>
            <a:ext cx="1865630" cy="296545"/>
          </a:xfrm>
          <a:prstGeom prst="rect">
            <a:avLst/>
          </a:prstGeom>
          <a:noFill/>
        </p:spPr>
        <p:txBody>
          <a:bodyPr wrap="square" rtlCol="0">
            <a:noAutofit/>
          </a:bodyPr>
          <a:lstStyle/>
          <a:p>
            <a:pPr algn="l"/>
            <a:r>
              <a:rPr lang="en-US" altLang="en-US" sz="1200" b="0" i="0" u="none" strike="noStrike">
                <a:solidFill>
                  <a:schemeClr val="bg1"/>
                </a:solidFill>
                <a:latin typeface="Times New Roman" panose="02020603050405020304"/>
                <a:ea typeface="Times New Roman" panose="02020603050405020304"/>
              </a:rPr>
              <a:t>Total employees all over the world </a:t>
            </a:r>
            <a:endParaRPr lang="zh-CN" altLang="en-US" sz="1200">
              <a:solidFill>
                <a:schemeClr val="bg1"/>
              </a:solidFill>
            </a:endParaRPr>
          </a:p>
        </p:txBody>
      </p:sp>
      <p:sp>
        <p:nvSpPr>
          <p:cNvPr id="22" name="文本框 21"/>
          <p:cNvSpPr txBox="1"/>
          <p:nvPr>
            <p:custDataLst>
              <p:tags r:id="rId1"/>
            </p:custDataLst>
          </p:nvPr>
        </p:nvSpPr>
        <p:spPr>
          <a:xfrm>
            <a:off x="707706" y="329564"/>
            <a:ext cx="4448493" cy="461665"/>
          </a:xfrm>
          <a:prstGeom prst="rect">
            <a:avLst/>
          </a:prstGeom>
          <a:no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1.1 Group Overview</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23" name="矩形 22"/>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6大事业板块-1 拷贝"/>
          <p:cNvPicPr>
            <a:picLocks noChangeAspect="1"/>
          </p:cNvPicPr>
          <p:nvPr/>
        </p:nvPicPr>
        <p:blipFill>
          <a:blip r:embed="rId5" cstate="screen"/>
          <a:stretch>
            <a:fillRect/>
          </a:stretch>
        </p:blipFill>
        <p:spPr>
          <a:xfrm>
            <a:off x="3175" y="0"/>
            <a:ext cx="5629275" cy="6858000"/>
          </a:xfrm>
          <a:prstGeom prst="rect">
            <a:avLst/>
          </a:prstGeom>
        </p:spPr>
      </p:pic>
      <p:sp>
        <p:nvSpPr>
          <p:cNvPr id="4" name="椭圆 3"/>
          <p:cNvSpPr/>
          <p:nvPr/>
        </p:nvSpPr>
        <p:spPr>
          <a:xfrm>
            <a:off x="6135370" y="307340"/>
            <a:ext cx="461645" cy="46164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5" name="椭圆 4"/>
          <p:cNvSpPr/>
          <p:nvPr/>
        </p:nvSpPr>
        <p:spPr>
          <a:xfrm>
            <a:off x="9231450" y="307340"/>
            <a:ext cx="461645" cy="46164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6" name="椭圆 5"/>
          <p:cNvSpPr/>
          <p:nvPr/>
        </p:nvSpPr>
        <p:spPr>
          <a:xfrm>
            <a:off x="6135370" y="1962785"/>
            <a:ext cx="461645" cy="46164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7" name="椭圆 6"/>
          <p:cNvSpPr/>
          <p:nvPr/>
        </p:nvSpPr>
        <p:spPr>
          <a:xfrm>
            <a:off x="9231450" y="1962785"/>
            <a:ext cx="461645" cy="46164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9" name="椭圆 8"/>
          <p:cNvSpPr/>
          <p:nvPr/>
        </p:nvSpPr>
        <p:spPr>
          <a:xfrm>
            <a:off x="9231450" y="3575685"/>
            <a:ext cx="461645" cy="46164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0" name="文本框 9"/>
          <p:cNvSpPr txBox="1"/>
          <p:nvPr/>
        </p:nvSpPr>
        <p:spPr>
          <a:xfrm>
            <a:off x="6124575" y="866775"/>
            <a:ext cx="1160145" cy="292735"/>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rPr>
              <a:t>PV modules</a:t>
            </a:r>
            <a:r>
              <a:rPr lang="en-US" altLang="en-US" sz="1000" b="0" i="0" u="none" strike="noStrike">
                <a:latin typeface="Times New Roman" panose="02020603050405020304"/>
                <a:ea typeface="Times New Roman" panose="02020603050405020304"/>
              </a:rPr>
              <a:t> </a:t>
            </a:r>
            <a:endParaRPr lang="zh-CN" altLang="en-US" sz="1000" b="1">
              <a:latin typeface="思源黑体" panose="020B0400000000000000" charset="-122"/>
              <a:ea typeface="思源黑体" panose="020B0400000000000000" charset="-122"/>
            </a:endParaRPr>
          </a:p>
        </p:txBody>
      </p:sp>
      <p:sp>
        <p:nvSpPr>
          <p:cNvPr id="11" name="文本框 10"/>
          <p:cNvSpPr txBox="1"/>
          <p:nvPr/>
        </p:nvSpPr>
        <p:spPr>
          <a:xfrm>
            <a:off x="6135370" y="1150620"/>
            <a:ext cx="2748280" cy="575310"/>
          </a:xfrm>
          <a:prstGeom prst="rect">
            <a:avLst/>
          </a:prstGeom>
          <a:noFill/>
        </p:spPr>
        <p:txBody>
          <a:bodyPr wrap="square" rtlCol="0">
            <a:no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Tangshan Haitai Solar Technology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2006, listed in Beijing Stock Exchange in 2022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12" name="直接连接符 11"/>
          <p:cNvCxnSpPr/>
          <p:nvPr/>
        </p:nvCxnSpPr>
        <p:spPr>
          <a:xfrm>
            <a:off x="6217396" y="1180508"/>
            <a:ext cx="267335"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9231450" y="888365"/>
            <a:ext cx="1542656" cy="262255"/>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rPr>
              <a:t>PV power station</a:t>
            </a:r>
            <a:r>
              <a:rPr lang="en-US" altLang="en-US" sz="1000" b="0" i="0" u="none" strike="noStrike">
                <a:latin typeface="Times New Roman" panose="02020603050405020304"/>
                <a:ea typeface="Times New Roman" panose="02020603050405020304"/>
              </a:rPr>
              <a:t> </a:t>
            </a:r>
            <a:endParaRPr lang="zh-CN" altLang="en-US" sz="1000" b="1" dirty="0">
              <a:latin typeface="思源黑体" panose="020B0400000000000000" charset="-122"/>
              <a:ea typeface="思源黑体" panose="020B0400000000000000" charset="-122"/>
            </a:endParaRPr>
          </a:p>
        </p:txBody>
      </p:sp>
      <p:sp>
        <p:nvSpPr>
          <p:cNvPr id="14" name="文本框 13"/>
          <p:cNvSpPr txBox="1"/>
          <p:nvPr/>
        </p:nvSpPr>
        <p:spPr>
          <a:xfrm>
            <a:off x="9231450" y="1183005"/>
            <a:ext cx="2396490" cy="575310"/>
          </a:xfrm>
          <a:prstGeom prst="rect">
            <a:avLst/>
          </a:prstGeom>
          <a:noFill/>
        </p:spPr>
        <p:txBody>
          <a:bodyPr wrap="square" rtlCol="0">
            <a:no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Tangshan Haitai Electric Power Engineering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2017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15" name="直接连接符 14"/>
          <p:cNvCxnSpPr/>
          <p:nvPr/>
        </p:nvCxnSpPr>
        <p:spPr>
          <a:xfrm>
            <a:off x="9313739" y="1180508"/>
            <a:ext cx="267335"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135370" y="2505710"/>
            <a:ext cx="1071245" cy="261620"/>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rPr>
              <a:t>PV mount</a:t>
            </a:r>
            <a:r>
              <a:rPr lang="en-US" altLang="en-US" sz="1000" b="0" i="0" u="none" strike="noStrike">
                <a:latin typeface="Times New Roman" panose="02020603050405020304"/>
                <a:ea typeface="Times New Roman" panose="02020603050405020304"/>
              </a:rPr>
              <a:t> </a:t>
            </a:r>
            <a:endParaRPr lang="zh-CN" altLang="en-US" sz="1000" b="1">
              <a:latin typeface="思源黑体" panose="020B0400000000000000" charset="-122"/>
              <a:ea typeface="思源黑体" panose="020B0400000000000000" charset="-122"/>
            </a:endParaRPr>
          </a:p>
        </p:txBody>
      </p:sp>
      <p:sp>
        <p:nvSpPr>
          <p:cNvPr id="17" name="文本框 16"/>
          <p:cNvSpPr txBox="1"/>
          <p:nvPr/>
        </p:nvSpPr>
        <p:spPr>
          <a:xfrm>
            <a:off x="6135370" y="2789555"/>
            <a:ext cx="2748280" cy="575310"/>
          </a:xfrm>
          <a:prstGeom prst="rect">
            <a:avLst/>
          </a:prstGeom>
          <a:noFill/>
        </p:spPr>
        <p:txBody>
          <a:bodyPr wrap="square" rtlCol="0">
            <a:no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Tangshan Haitai Intelligent Equipment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2021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18" name="直接连接符 17"/>
          <p:cNvCxnSpPr/>
          <p:nvPr/>
        </p:nvCxnSpPr>
        <p:spPr>
          <a:xfrm>
            <a:off x="6217396" y="2819391"/>
            <a:ext cx="267335"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9231450" y="2527300"/>
            <a:ext cx="1648683" cy="262255"/>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cs typeface="思源黑体" panose="020B0400000000000000" charset="-122"/>
              </a:rPr>
              <a:t>Energy storage</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p:txBody>
      </p:sp>
      <p:sp>
        <p:nvSpPr>
          <p:cNvPr id="20" name="文本框 19"/>
          <p:cNvSpPr txBox="1"/>
          <p:nvPr/>
        </p:nvSpPr>
        <p:spPr>
          <a:xfrm>
            <a:off x="9231450" y="2821940"/>
            <a:ext cx="2611120" cy="575310"/>
          </a:xfrm>
          <a:prstGeom prst="rect">
            <a:avLst/>
          </a:prstGeom>
          <a:noFill/>
        </p:spPr>
        <p:txBody>
          <a:bodyPr wrap="square" rtlCol="0">
            <a:no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Tangshan Haitai Digital Energy Technology Co., Ltd. </a:t>
            </a:r>
            <a:endParaRPr lang="zh-CN" altLang="en-US" sz="100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2021 </a:t>
            </a:r>
            <a:endParaRPr lang="zh-CN" altLang="en-US" sz="1000">
              <a:latin typeface="思源黑体" panose="020B0400000000000000" charset="-122"/>
              <a:ea typeface="思源黑体" panose="020B0400000000000000" charset="-122"/>
              <a:cs typeface="思源黑体" panose="020B0400000000000000" charset="-122"/>
            </a:endParaRPr>
          </a:p>
        </p:txBody>
      </p:sp>
      <p:cxnSp>
        <p:nvCxnSpPr>
          <p:cNvPr id="21" name="直接连接符 20"/>
          <p:cNvCxnSpPr/>
          <p:nvPr/>
        </p:nvCxnSpPr>
        <p:spPr>
          <a:xfrm>
            <a:off x="9313739" y="2819391"/>
            <a:ext cx="267335"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9231450" y="4228465"/>
            <a:ext cx="1943377" cy="292579"/>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cs typeface="思源黑体" panose="020B0400000000000000" charset="-122"/>
              </a:rPr>
              <a:t>Wind energy</a:t>
            </a:r>
            <a:r>
              <a:rPr lang="en-US" altLang="en-US" sz="1000" b="0" i="0" u="none" strike="noStrike">
                <a:latin typeface="Times New Roman" panose="02020603050405020304"/>
                <a:ea typeface="Times New Roman" panose="02020603050405020304"/>
                <a:cs typeface="思源黑体" panose="020B0400000000000000" charset="-122"/>
              </a:rPr>
              <a:t> </a:t>
            </a:r>
            <a:endParaRPr sz="1000" b="1" dirty="0">
              <a:latin typeface="思源黑体" panose="020B0400000000000000" charset="-122"/>
              <a:ea typeface="思源黑体" panose="020B0400000000000000" charset="-122"/>
              <a:cs typeface="思源黑体" panose="020B0400000000000000" charset="-122"/>
            </a:endParaRPr>
          </a:p>
        </p:txBody>
      </p:sp>
      <p:sp>
        <p:nvSpPr>
          <p:cNvPr id="26" name="文本框 25"/>
          <p:cNvSpPr txBox="1"/>
          <p:nvPr/>
        </p:nvSpPr>
        <p:spPr>
          <a:xfrm>
            <a:off x="9231450" y="4523740"/>
            <a:ext cx="2757351" cy="575310"/>
          </a:xfrm>
          <a:prstGeom prst="rect">
            <a:avLst/>
          </a:prstGeom>
          <a:noFill/>
        </p:spPr>
        <p:txBody>
          <a:bodyPr wrap="square" rtlCol="0">
            <a:noAutofit/>
          </a:bodyPr>
          <a:lstStyle/>
          <a:p>
            <a:pPr>
              <a:lnSpc>
                <a:spcPct val="150000"/>
              </a:lnSpc>
            </a:pPr>
            <a:r>
              <a:rPr lang="en-US" altLang="en-US" sz="1000" b="0" i="0" u="none" strike="noStrike" dirty="0">
                <a:latin typeface="Times New Roman" panose="02020603050405020304"/>
                <a:ea typeface="Times New Roman" panose="02020603050405020304"/>
                <a:cs typeface="思源黑体" panose="020B0400000000000000" charset="-122"/>
              </a:rPr>
              <a:t>Tangshan Haitai Wind Energy Technology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dirty="0">
                <a:latin typeface="Times New Roman" panose="02020603050405020304"/>
                <a:ea typeface="Times New Roman" panose="02020603050405020304"/>
                <a:cs typeface="思源黑体" panose="020B0400000000000000" charset="-122"/>
              </a:rPr>
              <a:t>Founded in 2022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27" name="直接连接符 26"/>
          <p:cNvCxnSpPr/>
          <p:nvPr/>
        </p:nvCxnSpPr>
        <p:spPr>
          <a:xfrm>
            <a:off x="9313739" y="4521044"/>
            <a:ext cx="267335"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pic>
        <p:nvPicPr>
          <p:cNvPr id="28" name="图片 27" descr="电站"/>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0345" y="213995"/>
            <a:ext cx="856615" cy="715645"/>
          </a:xfrm>
          <a:prstGeom prst="rect">
            <a:avLst/>
          </a:prstGeom>
        </p:spPr>
      </p:pic>
      <p:pic>
        <p:nvPicPr>
          <p:cNvPr id="29" name="图片 28" descr="风能"/>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10345" y="3442970"/>
            <a:ext cx="856615" cy="715645"/>
          </a:xfrm>
          <a:prstGeom prst="rect">
            <a:avLst/>
          </a:prstGeom>
        </p:spPr>
      </p:pic>
      <p:grpSp>
        <p:nvGrpSpPr>
          <p:cNvPr id="36" name="组合 35"/>
          <p:cNvGrpSpPr/>
          <p:nvPr/>
        </p:nvGrpSpPr>
        <p:grpSpPr>
          <a:xfrm>
            <a:off x="5916930" y="3463925"/>
            <a:ext cx="2413923" cy="1699997"/>
            <a:chOff x="9652" y="5709"/>
            <a:chExt cx="4269" cy="3006"/>
          </a:xfrm>
        </p:grpSpPr>
        <p:sp>
          <p:nvSpPr>
            <p:cNvPr id="8" name="椭圆 7"/>
            <p:cNvSpPr/>
            <p:nvPr/>
          </p:nvSpPr>
          <p:spPr>
            <a:xfrm>
              <a:off x="9996" y="5885"/>
              <a:ext cx="815" cy="815"/>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2" name="文本框 21"/>
            <p:cNvSpPr txBox="1"/>
            <p:nvPr/>
          </p:nvSpPr>
          <p:spPr>
            <a:xfrm>
              <a:off x="9996" y="6875"/>
              <a:ext cx="2635" cy="400"/>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cs typeface="思源黑体" panose="020B0400000000000000" charset="-122"/>
                </a:rPr>
                <a:t>Hydrogen energy</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p:txBody>
        </p:sp>
        <p:sp>
          <p:nvSpPr>
            <p:cNvPr id="23" name="文本框 22"/>
            <p:cNvSpPr txBox="1"/>
            <p:nvPr/>
          </p:nvSpPr>
          <p:spPr>
            <a:xfrm>
              <a:off x="9996" y="7327"/>
              <a:ext cx="3925" cy="1388"/>
            </a:xfrm>
            <a:prstGeom prst="rect">
              <a:avLst/>
            </a:prstGeom>
            <a:noFill/>
          </p:spPr>
          <p:txBody>
            <a:bodyPr wrap="square" rtlCol="0">
              <a:sp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Tangshan Haitai Hydrogen Energy Technology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2021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24" name="直接连接符 23"/>
            <p:cNvCxnSpPr/>
            <p:nvPr/>
          </p:nvCxnSpPr>
          <p:spPr>
            <a:xfrm>
              <a:off x="10125" y="7374"/>
              <a:ext cx="487"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pic>
          <p:nvPicPr>
            <p:cNvPr id="30" name="图片 29" descr="氢能"/>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52" y="5709"/>
              <a:ext cx="1515" cy="1265"/>
            </a:xfrm>
            <a:prstGeom prst="rect">
              <a:avLst/>
            </a:prstGeom>
          </p:spPr>
        </p:pic>
      </p:grpSp>
      <p:pic>
        <p:nvPicPr>
          <p:cNvPr id="31" name="图片 30" descr="支架"/>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9155" y="1839595"/>
            <a:ext cx="856615" cy="715645"/>
          </a:xfrm>
          <a:prstGeom prst="rect">
            <a:avLst/>
          </a:prstGeom>
        </p:spPr>
      </p:pic>
      <p:pic>
        <p:nvPicPr>
          <p:cNvPr id="32" name="图片 31" descr="组件"/>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51855" y="164465"/>
            <a:ext cx="856615" cy="715645"/>
          </a:xfrm>
          <a:prstGeom prst="rect">
            <a:avLst/>
          </a:prstGeom>
        </p:spPr>
      </p:pic>
      <p:pic>
        <p:nvPicPr>
          <p:cNvPr id="33" name="图片 32" descr="储能"/>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14155" y="1861185"/>
            <a:ext cx="856615" cy="715645"/>
          </a:xfrm>
          <a:prstGeom prst="rect">
            <a:avLst/>
          </a:prstGeom>
        </p:spPr>
      </p:pic>
      <p:sp>
        <p:nvSpPr>
          <p:cNvPr id="38" name="椭圆 37"/>
          <p:cNvSpPr/>
          <p:nvPr/>
        </p:nvSpPr>
        <p:spPr>
          <a:xfrm>
            <a:off x="6092190" y="5180330"/>
            <a:ext cx="461010" cy="461010"/>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9" name="文本框 38"/>
          <p:cNvSpPr txBox="1"/>
          <p:nvPr/>
        </p:nvSpPr>
        <p:spPr>
          <a:xfrm>
            <a:off x="6081395" y="5718175"/>
            <a:ext cx="1595755" cy="257810"/>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rPr>
              <a:t>PV cells</a:t>
            </a:r>
            <a:r>
              <a:rPr lang="en-US" altLang="en-US" sz="1000" b="0" i="0" u="none" strike="noStrike">
                <a:latin typeface="Times New Roman" panose="02020603050405020304"/>
                <a:ea typeface="Times New Roman" panose="02020603050405020304"/>
              </a:rPr>
              <a:t> </a:t>
            </a:r>
            <a:endParaRPr lang="zh-CN" altLang="en-US" sz="1000" b="1">
              <a:latin typeface="思源黑体" panose="020B0400000000000000" charset="-122"/>
              <a:ea typeface="思源黑体" panose="020B0400000000000000" charset="-122"/>
            </a:endParaRPr>
          </a:p>
        </p:txBody>
      </p:sp>
      <p:sp>
        <p:nvSpPr>
          <p:cNvPr id="40" name="文本框 39"/>
          <p:cNvSpPr txBox="1"/>
          <p:nvPr/>
        </p:nvSpPr>
        <p:spPr>
          <a:xfrm>
            <a:off x="6092190" y="5995670"/>
            <a:ext cx="3018155" cy="553998"/>
          </a:xfrm>
          <a:prstGeom prst="rect">
            <a:avLst/>
          </a:prstGeom>
          <a:noFill/>
        </p:spPr>
        <p:txBody>
          <a:bodyPr wrap="square" rtlCol="0">
            <a:sp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Haitai Solar (Tianchang) Technology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2023 </a:t>
            </a:r>
            <a:endParaRPr lang="zh-CN" altLang="en-US" sz="1000" dirty="0">
              <a:latin typeface="思源黑体" panose="020B0400000000000000" charset="-122"/>
              <a:ea typeface="思源黑体" panose="020B0400000000000000" charset="-122"/>
              <a:cs typeface="思源黑体" panose="020B0400000000000000" charset="-122"/>
            </a:endParaRPr>
          </a:p>
        </p:txBody>
      </p:sp>
      <p:cxnSp>
        <p:nvCxnSpPr>
          <p:cNvPr id="41" name="直接连接符 40"/>
          <p:cNvCxnSpPr/>
          <p:nvPr/>
        </p:nvCxnSpPr>
        <p:spPr>
          <a:xfrm>
            <a:off x="6165215" y="6022340"/>
            <a:ext cx="275590" cy="0"/>
          </a:xfrm>
          <a:prstGeom prst="line">
            <a:avLst/>
          </a:prstGeom>
          <a:ln>
            <a:solidFill>
              <a:srgbClr val="1EA56D"/>
            </a:solidFill>
          </a:ln>
        </p:spPr>
        <p:style>
          <a:lnRef idx="1">
            <a:schemeClr val="accent1"/>
          </a:lnRef>
          <a:fillRef idx="0">
            <a:schemeClr val="accent1"/>
          </a:fillRef>
          <a:effectRef idx="0">
            <a:schemeClr val="accent1"/>
          </a:effectRef>
          <a:fontRef idx="minor">
            <a:schemeClr val="tx1"/>
          </a:fontRef>
        </p:style>
      </p:cxnSp>
      <p:pic>
        <p:nvPicPr>
          <p:cNvPr id="2" name="图片 1" descr="光伏电池白"/>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55690" y="5261610"/>
            <a:ext cx="337820" cy="300990"/>
          </a:xfrm>
          <a:prstGeom prst="rect">
            <a:avLst/>
          </a:prstGeom>
        </p:spPr>
      </p:pic>
      <p:sp>
        <p:nvSpPr>
          <p:cNvPr id="34" name="文本框 33"/>
          <p:cNvSpPr txBox="1"/>
          <p:nvPr>
            <p:custDataLst>
              <p:tags r:id="rId1"/>
            </p:custDataLst>
          </p:nvPr>
        </p:nvSpPr>
        <p:spPr>
          <a:xfrm>
            <a:off x="9264526" y="5682636"/>
            <a:ext cx="2037638" cy="226695"/>
          </a:xfrm>
          <a:prstGeom prst="rect">
            <a:avLst/>
          </a:prstGeom>
          <a:noFill/>
        </p:spPr>
        <p:txBody>
          <a:bodyPr wrap="square" rtlCol="0">
            <a:noAutofit/>
          </a:bodyPr>
          <a:lstStyle/>
          <a:p>
            <a:r>
              <a:rPr lang="en-US" altLang="en-US" sz="1000" b="1" i="0" u="none" strike="noStrike">
                <a:latin typeface="Times New Roman" panose="02020603050405020304"/>
                <a:ea typeface="Times New Roman" panose="02020603050405020304"/>
                <a:cs typeface="思源黑体" panose="020B0400000000000000" charset="-122"/>
              </a:rPr>
              <a:t>Battery swapping</a:t>
            </a:r>
            <a:r>
              <a:rPr lang="en-US" altLang="en-US" sz="1000" b="0" i="0" u="none" strike="noStrike">
                <a:latin typeface="Times New Roman" panose="02020603050405020304"/>
                <a:ea typeface="Times New Roman" panose="02020603050405020304"/>
                <a:cs typeface="思源黑体" panose="020B0400000000000000" charset="-122"/>
              </a:rPr>
              <a:t> </a:t>
            </a:r>
            <a:endParaRPr sz="1000" b="1" dirty="0">
              <a:latin typeface="思源黑体" panose="020B0400000000000000" charset="-122"/>
              <a:ea typeface="思源黑体" panose="020B0400000000000000" charset="-122"/>
              <a:cs typeface="思源黑体" panose="020B0400000000000000" charset="-122"/>
            </a:endParaRPr>
          </a:p>
        </p:txBody>
      </p:sp>
      <p:sp>
        <p:nvSpPr>
          <p:cNvPr id="37" name="文本框 36"/>
          <p:cNvSpPr txBox="1"/>
          <p:nvPr>
            <p:custDataLst>
              <p:tags r:id="rId2"/>
            </p:custDataLst>
          </p:nvPr>
        </p:nvSpPr>
        <p:spPr>
          <a:xfrm>
            <a:off x="9264527" y="5993765"/>
            <a:ext cx="1910300" cy="784830"/>
          </a:xfrm>
          <a:prstGeom prst="rect">
            <a:avLst/>
          </a:prstGeom>
          <a:noFill/>
        </p:spPr>
        <p:txBody>
          <a:bodyPr wrap="square">
            <a:spAutoFit/>
          </a:bodyPr>
          <a:lstStyle/>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Shenzhen Haitai Battery Swapping Co., Ltd. </a:t>
            </a:r>
            <a:endParaRPr lang="zh-CN" altLang="en-US" sz="1000" dirty="0">
              <a:latin typeface="思源黑体" panose="020B0400000000000000" charset="-122"/>
              <a:ea typeface="思源黑体" panose="020B0400000000000000" charset="-122"/>
              <a:cs typeface="思源黑体" panose="020B0400000000000000" charset="-122"/>
            </a:endParaRPr>
          </a:p>
          <a:p>
            <a:pPr>
              <a:lnSpc>
                <a:spcPct val="150000"/>
              </a:lnSpc>
            </a:pPr>
            <a:r>
              <a:rPr lang="en-US" altLang="en-US" sz="1000" b="0" i="0" u="none" strike="noStrike">
                <a:latin typeface="Times New Roman" panose="02020603050405020304"/>
                <a:ea typeface="Times New Roman" panose="02020603050405020304"/>
                <a:cs typeface="思源黑体" panose="020B0400000000000000" charset="-122"/>
              </a:rPr>
              <a:t>Founded in 2023 </a:t>
            </a:r>
            <a:endParaRPr lang="zh-CN" altLang="en-US" sz="1000" dirty="0">
              <a:latin typeface="思源黑体" panose="020B0400000000000000" charset="-122"/>
              <a:ea typeface="思源黑体" panose="020B0400000000000000" charset="-122"/>
              <a:cs typeface="思源黑体" panose="020B0400000000000000" charset="-122"/>
            </a:endParaRPr>
          </a:p>
        </p:txBody>
      </p:sp>
      <p:sp>
        <p:nvSpPr>
          <p:cNvPr id="43" name="椭圆 42"/>
          <p:cNvSpPr/>
          <p:nvPr>
            <p:custDataLst>
              <p:tags r:id="rId3"/>
            </p:custDataLst>
          </p:nvPr>
        </p:nvSpPr>
        <p:spPr>
          <a:xfrm>
            <a:off x="9284790" y="5194935"/>
            <a:ext cx="461010" cy="461010"/>
          </a:xfrm>
          <a:prstGeom prst="ellipse">
            <a:avLst/>
          </a:prstGeom>
          <a:solidFill>
            <a:srgbClr val="1EA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pic>
        <p:nvPicPr>
          <p:cNvPr id="48" name="图片 47" descr="50724756 [转换]"/>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66375" y="5185410"/>
            <a:ext cx="527685" cy="4324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li历程 拷贝"/>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3" y="57874"/>
            <a:ext cx="12192635" cy="6858000"/>
          </a:xfrm>
          <a:prstGeom prst="rect">
            <a:avLst/>
          </a:prstGeom>
        </p:spPr>
      </p:pic>
      <p:sp>
        <p:nvSpPr>
          <p:cNvPr id="30" name="文本框 29"/>
          <p:cNvSpPr txBox="1"/>
          <p:nvPr/>
        </p:nvSpPr>
        <p:spPr>
          <a:xfrm>
            <a:off x="1134745" y="130492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2006</a:t>
            </a:r>
            <a:r>
              <a:rPr lang="en-US" altLang="en-US" sz="2400" b="0" i="0" u="none" strike="noStrike">
                <a:solidFill>
                  <a:srgbClr val="1EA56D"/>
                </a:solidFill>
                <a:latin typeface="Times New Roman" panose="02020603050405020304"/>
                <a:ea typeface="Times New Roman" panose="02020603050405020304"/>
              </a:rPr>
              <a:t>  </a:t>
            </a:r>
            <a:endParaRPr lang="zh-CN" altLang="en-US" sz="2400" b="1">
              <a:solidFill>
                <a:srgbClr val="1EA56D"/>
              </a:solidFill>
            </a:endParaRPr>
          </a:p>
        </p:txBody>
      </p:sp>
      <p:sp>
        <p:nvSpPr>
          <p:cNvPr id="42" name="文本框 41"/>
          <p:cNvSpPr txBox="1"/>
          <p:nvPr/>
        </p:nvSpPr>
        <p:spPr>
          <a:xfrm>
            <a:off x="1037590" y="1971040"/>
            <a:ext cx="1461135" cy="603885"/>
          </a:xfrm>
          <a:prstGeom prst="rect">
            <a:avLst/>
          </a:prstGeom>
          <a:noFill/>
        </p:spPr>
        <p:txBody>
          <a:bodyPr wrap="square" rtlCol="0">
            <a:noAutofit/>
          </a:bodyPr>
          <a:lstStyle/>
          <a:p>
            <a:pPr indent="-360045" fontAlgn="auto">
              <a:lnSpc>
                <a:spcPct val="120000"/>
              </a:lnSpc>
              <a:spcAft>
                <a:spcPts val="200"/>
              </a:spcAft>
            </a:pPr>
            <a:r>
              <a:rPr lang="en-US" altLang="en-US" sz="1000" b="0" i="0" u="none" strike="noStrike" dirty="0">
                <a:solidFill>
                  <a:schemeClr val="tx1"/>
                </a:solidFill>
                <a:latin typeface="Times New Roman" panose="02020603050405020304"/>
                <a:ea typeface="Times New Roman" panose="02020603050405020304"/>
              </a:rPr>
              <a:t>Haitai Solar was founded </a:t>
            </a:r>
            <a:endParaRPr lang="zh-CN" altLang="en-US" sz="1000" dirty="0">
              <a:solidFill>
                <a:schemeClr val="tx1"/>
              </a:solidFill>
            </a:endParaRPr>
          </a:p>
        </p:txBody>
      </p:sp>
      <p:sp>
        <p:nvSpPr>
          <p:cNvPr id="43" name="文本框 42"/>
          <p:cNvSpPr txBox="1"/>
          <p:nvPr/>
        </p:nvSpPr>
        <p:spPr>
          <a:xfrm>
            <a:off x="2912110" y="1971040"/>
            <a:ext cx="1680845" cy="608330"/>
          </a:xfrm>
          <a:prstGeom prst="rect">
            <a:avLst/>
          </a:prstGeom>
          <a:noFill/>
        </p:spPr>
        <p:txBody>
          <a:bodyPr wrap="square" rtlCol="0">
            <a:noAutofit/>
          </a:bodyPr>
          <a:lstStyle/>
          <a:p>
            <a:pPr marL="87630" indent="-87630" fontAlgn="auto">
              <a:lnSpc>
                <a:spcPct val="120000"/>
              </a:lnSpc>
              <a:spcAft>
                <a:spcPts val="200"/>
              </a:spcAft>
              <a:buFont typeface="Wingdings" panose="05000000000000000000" charset="0"/>
              <a:buNone/>
            </a:pPr>
            <a:r>
              <a:rPr lang="en-US" altLang="en-US" sz="1000" b="0" i="0" u="none" strike="noStrike" dirty="0">
                <a:solidFill>
                  <a:schemeClr val="tx1"/>
                </a:solidFill>
                <a:latin typeface="Times New Roman" panose="02020603050405020304"/>
                <a:ea typeface="Times New Roman" panose="02020603050405020304"/>
              </a:rPr>
              <a:t>● Mature R&amp;D strength and technology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Entered PV industry completely </a:t>
            </a:r>
            <a:endParaRPr lang="zh-CN" altLang="en-US" sz="1000" dirty="0">
              <a:solidFill>
                <a:schemeClr val="tx1"/>
              </a:solidFill>
            </a:endParaRPr>
          </a:p>
        </p:txBody>
      </p:sp>
      <p:sp>
        <p:nvSpPr>
          <p:cNvPr id="44" name="文本框 43"/>
          <p:cNvSpPr txBox="1"/>
          <p:nvPr/>
        </p:nvSpPr>
        <p:spPr>
          <a:xfrm>
            <a:off x="5006340" y="1971040"/>
            <a:ext cx="1891665" cy="1561465"/>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The first 125MW component production line put in use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Established "Haitai Solar Energy Battery R&amp;D Center" along with Institute of Electrical Engineering, Chinese Academy of Sciences </a:t>
            </a:r>
            <a:endParaRPr lang="zh-CN" altLang="en-US" sz="1000" dirty="0">
              <a:solidFill>
                <a:schemeClr val="tx1"/>
              </a:solidFill>
            </a:endParaRPr>
          </a:p>
        </p:txBody>
      </p:sp>
      <p:sp>
        <p:nvSpPr>
          <p:cNvPr id="45" name="文本框 44"/>
          <p:cNvSpPr txBox="1"/>
          <p:nvPr/>
        </p:nvSpPr>
        <p:spPr>
          <a:xfrm>
            <a:off x="7279005" y="1971040"/>
            <a:ext cx="1804035" cy="1731645"/>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Included in the admission list of PV manufacturing of MIIT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Passed the acceptance by Hebei Engineering Laboratory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Established cooperation with SHARP and BYD, to explore Japan market completely </a:t>
            </a:r>
            <a:endParaRPr lang="zh-CN" altLang="en-US" sz="1000" dirty="0">
              <a:solidFill>
                <a:schemeClr val="tx1"/>
              </a:solidFill>
            </a:endParaRPr>
          </a:p>
        </p:txBody>
      </p:sp>
      <p:sp>
        <p:nvSpPr>
          <p:cNvPr id="46" name="文本框 45"/>
          <p:cNvSpPr txBox="1"/>
          <p:nvPr/>
        </p:nvSpPr>
        <p:spPr>
          <a:xfrm>
            <a:off x="9489440" y="1971040"/>
            <a:ext cx="1774825" cy="1045845"/>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Established its production base in Vietnam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Acquired the "Pacemaker" power attenuation certificate for the first year </a:t>
            </a:r>
            <a:endParaRPr lang="zh-CN" altLang="en-US" sz="1000" dirty="0">
              <a:solidFill>
                <a:schemeClr val="tx1"/>
              </a:solidFill>
            </a:endParaRPr>
          </a:p>
        </p:txBody>
      </p:sp>
      <p:sp>
        <p:nvSpPr>
          <p:cNvPr id="47" name="文本框 46"/>
          <p:cNvSpPr txBox="1"/>
          <p:nvPr/>
        </p:nvSpPr>
        <p:spPr>
          <a:xfrm>
            <a:off x="9489440" y="4957445"/>
            <a:ext cx="1858010" cy="757555"/>
          </a:xfrm>
          <a:prstGeom prst="rect">
            <a:avLst/>
          </a:prstGeom>
          <a:noFill/>
        </p:spPr>
        <p:txBody>
          <a:bodyPr wrap="square" rtlCol="0">
            <a:noAutofit/>
          </a:bodyPr>
          <a:lstStyle/>
          <a:p>
            <a:pPr indent="-360045" fontAlgn="auto">
              <a:lnSpc>
                <a:spcPct val="120000"/>
              </a:lnSpc>
              <a:spcAft>
                <a:spcPts val="200"/>
              </a:spcAft>
            </a:pPr>
            <a:r>
              <a:rPr lang="en-US" altLang="en-US" sz="1000" b="0" i="0" u="none" strike="noStrike">
                <a:latin typeface="Times New Roman" panose="02020603050405020304"/>
                <a:ea typeface="Times New Roman" panose="02020603050405020304"/>
                <a:sym typeface="+mn-ea"/>
              </a:rPr>
              <a:t>● Entered the field of PV power station </a:t>
            </a:r>
            <a:endParaRPr lang="zh-CN" altLang="en-US" sz="1000">
              <a:solidFill>
                <a:schemeClr val="tx1"/>
              </a:solidFill>
            </a:endParaRPr>
          </a:p>
          <a:p>
            <a:pPr indent="-360045" fontAlgn="auto">
              <a:lnSpc>
                <a:spcPct val="120000"/>
              </a:lnSpc>
              <a:spcAft>
                <a:spcPts val="200"/>
              </a:spcAft>
            </a:pPr>
            <a:r>
              <a:rPr lang="en-US" altLang="en-US" sz="1000" b="0" i="0" u="none" strike="noStrike">
                <a:latin typeface="Times New Roman" panose="02020603050405020304"/>
                <a:ea typeface="Times New Roman" panose="02020603050405020304"/>
                <a:sym typeface="+mn-ea"/>
              </a:rPr>
              <a:t>● Total output reached 2GW </a:t>
            </a:r>
            <a:endParaRPr lang="zh-CN" altLang="en-US" sz="1000">
              <a:solidFill>
                <a:schemeClr val="tx1"/>
              </a:solidFill>
            </a:endParaRPr>
          </a:p>
        </p:txBody>
      </p:sp>
      <p:sp>
        <p:nvSpPr>
          <p:cNvPr id="48" name="文本框 47"/>
          <p:cNvSpPr txBox="1"/>
          <p:nvPr/>
        </p:nvSpPr>
        <p:spPr>
          <a:xfrm>
            <a:off x="7354570" y="4957445"/>
            <a:ext cx="1713865" cy="870585"/>
          </a:xfrm>
          <a:prstGeom prst="rect">
            <a:avLst/>
          </a:prstGeom>
          <a:noFill/>
        </p:spPr>
        <p:txBody>
          <a:bodyPr wrap="square" rtlCol="0">
            <a:noAutofit/>
          </a:bodyPr>
          <a:lstStyle/>
          <a:p>
            <a:pPr indent="-360045" fontAlgn="auto">
              <a:lnSpc>
                <a:spcPct val="120000"/>
              </a:lnSpc>
              <a:spcAft>
                <a:spcPts val="200"/>
              </a:spcAft>
            </a:pPr>
            <a:r>
              <a:rPr lang="en-US" altLang="en-US" sz="1000" b="0" i="0" u="none" strike="noStrike">
                <a:latin typeface="Times New Roman" panose="02020603050405020304"/>
                <a:ea typeface="Times New Roman" panose="02020603050405020304"/>
                <a:sym typeface="+mn-ea"/>
              </a:rPr>
              <a:t>● Tier 1 component manufacturer </a:t>
            </a:r>
            <a:endParaRPr lang="zh-CN" altLang="en-US" sz="1000">
              <a:solidFill>
                <a:schemeClr val="tx1"/>
              </a:solidFill>
            </a:endParaRPr>
          </a:p>
          <a:p>
            <a:pPr indent="-360045" fontAlgn="auto">
              <a:lnSpc>
                <a:spcPct val="120000"/>
              </a:lnSpc>
              <a:spcAft>
                <a:spcPts val="200"/>
              </a:spcAft>
            </a:pPr>
            <a:r>
              <a:rPr lang="en-US" altLang="en-US" sz="1000" b="0" i="0" u="none" strike="noStrike">
                <a:latin typeface="Times New Roman" panose="02020603050405020304"/>
                <a:ea typeface="Times New Roman" panose="02020603050405020304"/>
                <a:sym typeface="+mn-ea"/>
              </a:rPr>
              <a:t>● Total output reached 7GW </a:t>
            </a:r>
            <a:endParaRPr lang="zh-CN" altLang="en-US" sz="1000">
              <a:solidFill>
                <a:schemeClr val="tx1"/>
              </a:solidFill>
            </a:endParaRPr>
          </a:p>
        </p:txBody>
      </p:sp>
      <p:sp>
        <p:nvSpPr>
          <p:cNvPr id="49" name="文本框 48"/>
          <p:cNvSpPr txBox="1"/>
          <p:nvPr/>
        </p:nvSpPr>
        <p:spPr>
          <a:xfrm>
            <a:off x="5022123" y="4957445"/>
            <a:ext cx="2027555" cy="1783080"/>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Entered the field of PV mount, energy storage and hydrogen energy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Established base in Shuozhou, with total output up to 8GW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Manufacturing Industry Single Champion Enterprise in Hebei Province </a:t>
            </a:r>
            <a:endParaRPr lang="zh-CN" altLang="en-US" sz="1000" dirty="0">
              <a:solidFill>
                <a:schemeClr val="tx1"/>
              </a:solidFill>
            </a:endParaRPr>
          </a:p>
        </p:txBody>
      </p:sp>
      <p:sp>
        <p:nvSpPr>
          <p:cNvPr id="50" name="文本框 49"/>
          <p:cNvSpPr txBox="1"/>
          <p:nvPr/>
        </p:nvSpPr>
        <p:spPr>
          <a:xfrm>
            <a:off x="2912110" y="4957445"/>
            <a:ext cx="1953895" cy="1379220"/>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Listed in Beijing Stock Exchange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Entered the field of wind energy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Entered the field of TOPCon component formally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The 6</a:t>
            </a:r>
            <a:r>
              <a:rPr lang="en-US" altLang="en-US" sz="1000" b="0" i="0" u="none" strike="noStrike" baseline="30000" dirty="0">
                <a:solidFill>
                  <a:schemeClr val="tx1"/>
                </a:solidFill>
                <a:latin typeface="Times New Roman" panose="02020603050405020304"/>
                <a:ea typeface="Times New Roman" panose="02020603050405020304"/>
              </a:rPr>
              <a:t>th</a:t>
            </a:r>
            <a:r>
              <a:rPr lang="en-US" altLang="en-US" sz="1000" b="0" i="0" u="none" strike="noStrike" dirty="0">
                <a:latin typeface="Times New Roman" panose="02020603050405020304"/>
                <a:ea typeface="Times New Roman" panose="02020603050405020304"/>
                <a:sym typeface="+mn-ea"/>
              </a:rPr>
              <a:t> batch of green supply chain </a:t>
            </a:r>
            <a:endParaRPr lang="zh-CN" altLang="en-US" sz="1000" dirty="0">
              <a:solidFill>
                <a:schemeClr val="tx1"/>
              </a:solidFill>
            </a:endParaRPr>
          </a:p>
        </p:txBody>
      </p:sp>
      <p:sp>
        <p:nvSpPr>
          <p:cNvPr id="51" name="文本框 50"/>
          <p:cNvSpPr txBox="1"/>
          <p:nvPr/>
        </p:nvSpPr>
        <p:spPr>
          <a:xfrm>
            <a:off x="784860" y="4957445"/>
            <a:ext cx="1751965" cy="870585"/>
          </a:xfrm>
          <a:prstGeom prst="rect">
            <a:avLst/>
          </a:prstGeom>
          <a:noFill/>
        </p:spPr>
        <p:txBody>
          <a:bodyPr wrap="square" rtlCol="0">
            <a:noAutofit/>
          </a:bodyPr>
          <a:lstStyle/>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Provincial reliability laboratory put into use </a:t>
            </a:r>
            <a:endParaRPr lang="zh-CN" altLang="en-US" sz="1000" dirty="0">
              <a:solidFill>
                <a:schemeClr val="tx1"/>
              </a:solidFill>
            </a:endParaRPr>
          </a:p>
          <a:p>
            <a:pPr marL="87630" indent="-87630" fontAlgn="auto">
              <a:lnSpc>
                <a:spcPct val="120000"/>
              </a:lnSpc>
              <a:spcAft>
                <a:spcPts val="200"/>
              </a:spcAft>
            </a:pPr>
            <a:r>
              <a:rPr lang="en-US" altLang="en-US" sz="1000" b="0" i="0" u="none" strike="noStrike" dirty="0">
                <a:latin typeface="Times New Roman" panose="02020603050405020304"/>
                <a:ea typeface="Times New Roman" panose="02020603050405020304"/>
                <a:sym typeface="+mn-ea"/>
              </a:rPr>
              <a:t>● The third-party demonstration base was founded </a:t>
            </a:r>
            <a:endParaRPr lang="zh-CN" altLang="en-US" sz="1000" dirty="0">
              <a:solidFill>
                <a:schemeClr val="tx1"/>
              </a:solidFill>
            </a:endParaRPr>
          </a:p>
        </p:txBody>
      </p:sp>
      <p:sp>
        <p:nvSpPr>
          <p:cNvPr id="2" name="文本框 1"/>
          <p:cNvSpPr txBox="1"/>
          <p:nvPr/>
        </p:nvSpPr>
        <p:spPr>
          <a:xfrm>
            <a:off x="3277235" y="130492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2008</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3" name="文本框 2"/>
          <p:cNvSpPr txBox="1"/>
          <p:nvPr/>
        </p:nvSpPr>
        <p:spPr>
          <a:xfrm>
            <a:off x="5419725" y="130492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2011</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4" name="文本框 3"/>
          <p:cNvSpPr txBox="1"/>
          <p:nvPr/>
        </p:nvSpPr>
        <p:spPr>
          <a:xfrm>
            <a:off x="7562215" y="130492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2013</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5" name="文本框 4"/>
          <p:cNvSpPr txBox="1"/>
          <p:nvPr/>
        </p:nvSpPr>
        <p:spPr>
          <a:xfrm>
            <a:off x="9704705" y="130492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2016</a:t>
            </a:r>
            <a:r>
              <a:rPr lang="en-US" altLang="en-US" sz="2400" b="0" i="0" u="none" strike="noStrike">
                <a:solidFill>
                  <a:srgbClr val="1EA56D"/>
                </a:solidFill>
                <a:latin typeface="Times New Roman" panose="02020603050405020304"/>
                <a:ea typeface="Times New Roman" panose="02020603050405020304"/>
              </a:rPr>
              <a:t>  </a:t>
            </a:r>
            <a:endParaRPr lang="zh-CN" altLang="en-US" sz="2400" b="1">
              <a:solidFill>
                <a:srgbClr val="1EA56D"/>
              </a:solidFill>
            </a:endParaRPr>
          </a:p>
        </p:txBody>
      </p:sp>
      <p:sp>
        <p:nvSpPr>
          <p:cNvPr id="6" name="文本框 5"/>
          <p:cNvSpPr txBox="1"/>
          <p:nvPr/>
        </p:nvSpPr>
        <p:spPr>
          <a:xfrm>
            <a:off x="9771380" y="419036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2017</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7" name="文本框 6"/>
          <p:cNvSpPr txBox="1"/>
          <p:nvPr/>
        </p:nvSpPr>
        <p:spPr>
          <a:xfrm>
            <a:off x="7614285" y="419036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2020</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8" name="文本框 7"/>
          <p:cNvSpPr txBox="1"/>
          <p:nvPr/>
        </p:nvSpPr>
        <p:spPr>
          <a:xfrm>
            <a:off x="5392420" y="419036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2021</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9" name="文本框 8"/>
          <p:cNvSpPr txBox="1"/>
          <p:nvPr/>
        </p:nvSpPr>
        <p:spPr>
          <a:xfrm>
            <a:off x="3267710" y="419036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2022</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sp>
        <p:nvSpPr>
          <p:cNvPr id="10" name="文本框 9"/>
          <p:cNvSpPr txBox="1"/>
          <p:nvPr/>
        </p:nvSpPr>
        <p:spPr>
          <a:xfrm>
            <a:off x="1143000" y="4190365"/>
            <a:ext cx="909320" cy="631190"/>
          </a:xfrm>
          <a:prstGeom prst="rect">
            <a:avLst/>
          </a:prstGeom>
          <a:noFill/>
        </p:spPr>
        <p:txBody>
          <a:bodyPr wrap="square" rtlCol="0" anchor="ctr" anchorCtr="0">
            <a:noAutofit/>
          </a:bodyPr>
          <a:lstStyle/>
          <a:p>
            <a:r>
              <a:rPr lang="en-US" altLang="en-US" sz="2400" b="1" i="0" u="none" strike="noStrike">
                <a:solidFill>
                  <a:srgbClr val="1EA56D"/>
                </a:solidFill>
                <a:latin typeface="Times New Roman" panose="02020603050405020304"/>
                <a:ea typeface="Times New Roman" panose="02020603050405020304"/>
              </a:rPr>
              <a:t>2023</a:t>
            </a:r>
            <a:r>
              <a:rPr lang="en-US" altLang="en-US" sz="2400" b="0" i="0" u="none" strike="noStrike">
                <a:solidFill>
                  <a:srgbClr val="1EA56D"/>
                </a:solidFill>
                <a:latin typeface="Times New Roman" panose="02020603050405020304"/>
                <a:ea typeface="Times New Roman" panose="02020603050405020304"/>
              </a:rPr>
              <a:t>  </a:t>
            </a:r>
            <a:endParaRPr lang="en-US" altLang="zh-CN" sz="2400" b="1">
              <a:solidFill>
                <a:srgbClr val="1EA56D"/>
              </a:solidFill>
            </a:endParaRPr>
          </a:p>
        </p:txBody>
      </p:sp>
      <p:cxnSp>
        <p:nvCxnSpPr>
          <p:cNvPr id="11" name="直接连接符 10"/>
          <p:cNvCxnSpPr/>
          <p:nvPr/>
        </p:nvCxnSpPr>
        <p:spPr>
          <a:xfrm>
            <a:off x="2145665" y="162052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277995" y="162052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420485" y="162052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565515" y="162052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45665" y="450596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277995" y="450596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20485" y="450596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565515" y="4505960"/>
            <a:ext cx="1061720" cy="0"/>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093325" y="3229610"/>
            <a:ext cx="0" cy="747395"/>
          </a:xfrm>
          <a:prstGeom prst="line">
            <a:avLst/>
          </a:prstGeom>
          <a:ln>
            <a:solidFill>
              <a:srgbClr val="1EA56D"/>
            </a:solidFill>
            <a:prstDash val="sys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1"/>
            </p:custDataLst>
          </p:nvPr>
        </p:nvSpPr>
        <p:spPr>
          <a:xfrm>
            <a:off x="636905" y="331471"/>
            <a:ext cx="2668270" cy="461665"/>
          </a:xfrm>
          <a:prstGeom prst="rect">
            <a:avLst/>
          </a:prstGeom>
          <a:solidFill>
            <a:schemeClr val="bg2"/>
          </a:solid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1.2 Milestones</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17A970"/>
              </a:solidFill>
              <a:latin typeface="+mj-ea"/>
              <a:ea typeface="+mj-ea"/>
              <a:sym typeface="+mn-ea"/>
            </a:endParaRPr>
          </a:p>
        </p:txBody>
      </p:sp>
      <p:sp>
        <p:nvSpPr>
          <p:cNvPr id="64" name="矩形 63"/>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1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48225" cy="6858000"/>
          </a:xfrm>
          <a:prstGeom prst="rect">
            <a:avLst/>
          </a:prstGeom>
        </p:spPr>
      </p:pic>
      <p:sp>
        <p:nvSpPr>
          <p:cNvPr id="8" name="文本框 7"/>
          <p:cNvSpPr txBox="1"/>
          <p:nvPr/>
        </p:nvSpPr>
        <p:spPr>
          <a:xfrm>
            <a:off x="5189220" y="840739"/>
            <a:ext cx="4462780" cy="2450465"/>
          </a:xfrm>
          <a:prstGeom prst="rect">
            <a:avLst/>
          </a:prstGeom>
          <a:noFill/>
        </p:spPr>
        <p:txBody>
          <a:bodyPr wrap="square" rtlCol="0">
            <a:noAutofit/>
          </a:bodyPr>
          <a:lstStyle/>
          <a:p>
            <a:pPr algn="just">
              <a:lnSpc>
                <a:spcPct val="130000"/>
              </a:lnSpc>
            </a:pPr>
            <a:r>
              <a:rPr lang="en-US" altLang="en-US" sz="1100" b="0" i="0" u="none" strike="noStrike" dirty="0">
                <a:latin typeface="Times New Roman" panose="02020603050405020304"/>
                <a:ea typeface="Times New Roman" panose="02020603050405020304"/>
                <a:cs typeface="微软雅黑" panose="020B0503020204020204" pitchFamily="34" charset="-122"/>
                <a:sym typeface="+mn-ea"/>
              </a:rPr>
              <a:t>The Company's energy storage business sector was founded in 2021. It is the supplier of global energy storage integrated products and system solutions of the Company. Full-auto, intelligent and efficient lithium battery module and PACK production line with single-line output up to 2GWh. </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r>
              <a:rPr lang="en-US" altLang="en-US" sz="1100" b="0" i="0" u="none" strike="noStrike" dirty="0">
                <a:latin typeface="Times New Roman" panose="02020603050405020304"/>
                <a:ea typeface="Times New Roman" panose="02020603050405020304"/>
                <a:cs typeface="微软雅黑" panose="020B0503020204020204" pitchFamily="34" charset="-122"/>
              </a:rPr>
              <a:t>Haitai Digital Energy's products include </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r>
              <a:rPr lang="en-US" altLang="en-US" sz="1100" b="0" i="0" u="none" strike="noStrike" dirty="0">
                <a:latin typeface="Times New Roman" panose="02020603050405020304"/>
                <a:ea typeface="Times New Roman" panose="02020603050405020304"/>
                <a:cs typeface="微软雅黑" panose="020B0503020204020204" pitchFamily="34" charset="-122"/>
              </a:rPr>
              <a:t>Large container energy storage system (1-10MWh) </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r>
              <a:rPr lang="en-US" altLang="en-US" sz="1100" b="0" i="0" u="none" strike="noStrike" dirty="0">
                <a:latin typeface="Times New Roman" panose="02020603050405020304"/>
                <a:ea typeface="Times New Roman" panose="02020603050405020304"/>
                <a:cs typeface="微软雅黑" panose="020B0503020204020204" pitchFamily="34" charset="-122"/>
              </a:rPr>
              <a:t>Industrial and commercial energy storage system (215kWh, 233kWh, 256kWh, 372kWh) </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r>
              <a:rPr lang="en-US" altLang="en-US" sz="1100" b="0" i="0" u="none" strike="noStrike" dirty="0">
                <a:latin typeface="Times New Roman" panose="02020603050405020304"/>
                <a:ea typeface="Times New Roman" panose="02020603050405020304"/>
                <a:cs typeface="微软雅黑" panose="020B0503020204020204" pitchFamily="34" charset="-122"/>
              </a:rPr>
              <a:t>Household energy storage system (single-phase 3-6kW, 3-phase 8-15kW, 5-30kWh) </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3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6021070" y="3495131"/>
            <a:ext cx="5244465" cy="701923"/>
          </a:xfrm>
          <a:prstGeom prst="rect">
            <a:avLst/>
          </a:prstGeom>
          <a:noFill/>
        </p:spPr>
        <p:txBody>
          <a:bodyPr wrap="square" rtlCol="0">
            <a:spAutoFit/>
          </a:bodyPr>
          <a:lstStyle/>
          <a:p>
            <a:pPr algn="just">
              <a:lnSpc>
                <a:spcPct val="130000"/>
              </a:lnSpc>
            </a:pPr>
            <a:r>
              <a:rPr lang="en-US" altLang="en-US" sz="1050" b="0" i="0" u="none" strike="noStrike" dirty="0">
                <a:latin typeface="Times New Roman" panose="02020603050405020304"/>
                <a:ea typeface="Times New Roman" panose="02020603050405020304"/>
                <a:cs typeface="思源黑体" panose="020B0400000000000000" charset="-122"/>
              </a:rPr>
              <a:t>Long lifespan, high safety, high efficiency/intelligence and digitalization/multi-level protection of software and hardware/modular design, facilitating capacity expansion, installation, operation and maintenance. </a:t>
            </a:r>
            <a:endParaRPr lang="zh-CN" altLang="en-US" sz="1050" dirty="0">
              <a:latin typeface="思源黑体" panose="020B0400000000000000" charset="-122"/>
              <a:ea typeface="思源黑体" panose="020B0400000000000000" charset="-122"/>
              <a:cs typeface="思源黑体" panose="020B0400000000000000" charset="-122"/>
            </a:endParaRPr>
          </a:p>
        </p:txBody>
      </p:sp>
      <p:sp>
        <p:nvSpPr>
          <p:cNvPr id="22" name="文本框 21"/>
          <p:cNvSpPr txBox="1"/>
          <p:nvPr/>
        </p:nvSpPr>
        <p:spPr>
          <a:xfrm>
            <a:off x="6021070" y="4568550"/>
            <a:ext cx="5532301" cy="1122038"/>
          </a:xfrm>
          <a:prstGeom prst="rect">
            <a:avLst/>
          </a:prstGeom>
          <a:noFill/>
        </p:spPr>
        <p:txBody>
          <a:bodyPr wrap="square" rtlCol="0">
            <a:spAutoFit/>
          </a:bodyPr>
          <a:lstStyle/>
          <a:p>
            <a:pPr algn="just">
              <a:lnSpc>
                <a:spcPct val="130000"/>
              </a:lnSpc>
            </a:pPr>
            <a:r>
              <a:rPr lang="en-US" altLang="en-US" sz="1050" b="0" i="0" u="none" strike="noStrike" dirty="0">
                <a:latin typeface="Times New Roman" panose="02020603050405020304"/>
                <a:ea typeface="Times New Roman" panose="02020603050405020304"/>
                <a:cs typeface="思源黑体" panose="020B0400000000000000" charset="-122"/>
              </a:rPr>
              <a:t>Full-auto production equipment such as full-auto KUKA robot, high-accuracy OCV/IR and EOL test device, advanced plasma cleaner, lossless laser welding machine, full-auto production line, intelligent AGV robot, high-feedback charging/discharging test device; strictly control 256 quality control points, such as insulation, differential pressure, gluing welding detection, box airtightness test and capacity test of cell, module and PACK, in order to guarantee the product quality. </a:t>
            </a:r>
            <a:endParaRPr lang="zh-CN" altLang="en-US" sz="1050" dirty="0">
              <a:latin typeface="思源黑体" panose="020B0400000000000000" charset="-122"/>
              <a:ea typeface="思源黑体" panose="020B0400000000000000" charset="-122"/>
              <a:cs typeface="思源黑体" panose="020B0400000000000000" charset="-122"/>
            </a:endParaRPr>
          </a:p>
        </p:txBody>
      </p:sp>
      <p:sp>
        <p:nvSpPr>
          <p:cNvPr id="24" name="文本框 23"/>
          <p:cNvSpPr txBox="1"/>
          <p:nvPr/>
        </p:nvSpPr>
        <p:spPr>
          <a:xfrm>
            <a:off x="6021070" y="5888446"/>
            <a:ext cx="5405120" cy="491866"/>
          </a:xfrm>
          <a:prstGeom prst="rect">
            <a:avLst/>
          </a:prstGeom>
          <a:noFill/>
        </p:spPr>
        <p:txBody>
          <a:bodyPr wrap="square" rtlCol="0">
            <a:spAutoFit/>
          </a:bodyPr>
          <a:lstStyle/>
          <a:p>
            <a:pPr algn="just">
              <a:lnSpc>
                <a:spcPct val="130000"/>
              </a:lnSpc>
            </a:pPr>
            <a:r>
              <a:rPr lang="en-US" altLang="en-US" sz="1050" b="0" i="0" u="none" strike="noStrike">
                <a:latin typeface="Times New Roman" panose="02020603050405020304"/>
                <a:ea typeface="Times New Roman" panose="02020603050405020304"/>
                <a:cs typeface="思源黑体" panose="020B0400000000000000" charset="-122"/>
              </a:rPr>
              <a:t>Provide one-to-one, customized and professional system solutions, O&amp;M management plans for customers, including on-grid and off-grid micro-grid, user end, grid end and power supply end. </a:t>
            </a:r>
            <a:endParaRPr lang="zh-CN" altLang="en-US" sz="1050" dirty="0">
              <a:latin typeface="思源黑体" panose="020B0400000000000000" charset="-122"/>
              <a:ea typeface="思源黑体" panose="020B0400000000000000" charset="-122"/>
              <a:cs typeface="思源黑体" panose="020B0400000000000000" charset="-122"/>
            </a:endParaRPr>
          </a:p>
        </p:txBody>
      </p:sp>
      <p:pic>
        <p:nvPicPr>
          <p:cNvPr id="32" name="图片 31" descr="IMG_5938 拷贝"/>
          <p:cNvPicPr>
            <a:picLocks noChangeAspect="1"/>
          </p:cNvPicPr>
          <p:nvPr/>
        </p:nvPicPr>
        <p:blipFill>
          <a:blip r:embed="rId5" cstate="screen"/>
          <a:srcRect/>
          <a:stretch>
            <a:fillRect/>
          </a:stretch>
        </p:blipFill>
        <p:spPr>
          <a:xfrm>
            <a:off x="9800590" y="1997075"/>
            <a:ext cx="1907540" cy="1186815"/>
          </a:xfrm>
          <a:prstGeom prst="rect">
            <a:avLst/>
          </a:prstGeom>
        </p:spPr>
      </p:pic>
      <p:pic>
        <p:nvPicPr>
          <p:cNvPr id="33" name="图片 32" descr="IMG_5886 拷贝"/>
          <p:cNvPicPr>
            <a:picLocks noChangeAspect="1"/>
          </p:cNvPicPr>
          <p:nvPr/>
        </p:nvPicPr>
        <p:blipFill>
          <a:blip r:embed="rId6" cstate="screen"/>
          <a:srcRect/>
          <a:stretch>
            <a:fillRect/>
          </a:stretch>
        </p:blipFill>
        <p:spPr>
          <a:xfrm>
            <a:off x="9800590" y="821690"/>
            <a:ext cx="1907540" cy="1101725"/>
          </a:xfrm>
          <a:prstGeom prst="rect">
            <a:avLst/>
          </a:prstGeom>
        </p:spPr>
      </p:pic>
      <p:pic>
        <p:nvPicPr>
          <p:cNvPr id="34" name="图片 33" descr="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7820" y="5866765"/>
            <a:ext cx="364490" cy="364490"/>
          </a:xfrm>
          <a:prstGeom prst="rect">
            <a:avLst/>
          </a:prstGeom>
        </p:spPr>
      </p:pic>
      <p:pic>
        <p:nvPicPr>
          <p:cNvPr id="35" name="图片 34" descr="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17820" y="4597400"/>
            <a:ext cx="364490" cy="364490"/>
          </a:xfrm>
          <a:prstGeom prst="rect">
            <a:avLst/>
          </a:prstGeom>
        </p:spPr>
      </p:pic>
      <p:pic>
        <p:nvPicPr>
          <p:cNvPr id="36" name="图片 35" descr="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17820" y="3545205"/>
            <a:ext cx="364490" cy="364490"/>
          </a:xfrm>
          <a:prstGeom prst="rect">
            <a:avLst/>
          </a:prstGeom>
        </p:spPr>
      </p:pic>
      <p:sp>
        <p:nvSpPr>
          <p:cNvPr id="37" name="文本框 36"/>
          <p:cNvSpPr txBox="1"/>
          <p:nvPr/>
        </p:nvSpPr>
        <p:spPr>
          <a:xfrm>
            <a:off x="5086985" y="3839210"/>
            <a:ext cx="1022985" cy="528734"/>
          </a:xfrm>
          <a:prstGeom prst="rect">
            <a:avLst/>
          </a:prstGeom>
          <a:noFill/>
        </p:spPr>
        <p:txBody>
          <a:bodyPr wrap="square" rtlCol="0">
            <a:spAutoFit/>
          </a:bodyPr>
          <a:lstStyle/>
          <a:p>
            <a:pPr algn="ctr">
              <a:lnSpc>
                <a:spcPct val="150000"/>
              </a:lnSpc>
            </a:pPr>
            <a:r>
              <a:rPr lang="en-US" altLang="en-US" sz="1000" b="1" i="0" u="none" strike="noStrike">
                <a:latin typeface="Times New Roman" panose="02020603050405020304"/>
                <a:ea typeface="Times New Roman" panose="02020603050405020304"/>
                <a:cs typeface="思源黑体" panose="020B0400000000000000" charset="-122"/>
              </a:rPr>
              <a:t>Product Advantages</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p:txBody>
      </p:sp>
      <p:sp>
        <p:nvSpPr>
          <p:cNvPr id="38" name="文本框 37"/>
          <p:cNvSpPr txBox="1"/>
          <p:nvPr/>
        </p:nvSpPr>
        <p:spPr>
          <a:xfrm>
            <a:off x="5086985" y="4916170"/>
            <a:ext cx="1022985" cy="528734"/>
          </a:xfrm>
          <a:prstGeom prst="rect">
            <a:avLst/>
          </a:prstGeom>
          <a:noFill/>
        </p:spPr>
        <p:txBody>
          <a:bodyPr wrap="square" rtlCol="0">
            <a:spAutoFit/>
          </a:bodyPr>
          <a:lstStyle/>
          <a:p>
            <a:pPr algn="ctr">
              <a:lnSpc>
                <a:spcPct val="150000"/>
              </a:lnSpc>
            </a:pPr>
            <a:r>
              <a:rPr lang="en-US" altLang="en-US" sz="1000" b="1" i="0" u="none" strike="noStrike">
                <a:latin typeface="Times New Roman" panose="02020603050405020304"/>
                <a:ea typeface="Times New Roman" panose="02020603050405020304"/>
                <a:cs typeface="思源黑体" panose="020B0400000000000000" charset="-122"/>
              </a:rPr>
              <a:t>Production Advantages</a:t>
            </a:r>
            <a:r>
              <a:rPr lang="en-US" altLang="en-US" sz="1000" b="0" i="0" u="none" strike="noStrike">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p:txBody>
      </p:sp>
      <p:sp>
        <p:nvSpPr>
          <p:cNvPr id="39" name="文本框 38"/>
          <p:cNvSpPr txBox="1"/>
          <p:nvPr/>
        </p:nvSpPr>
        <p:spPr>
          <a:xfrm>
            <a:off x="5086985" y="6172835"/>
            <a:ext cx="1022985" cy="528734"/>
          </a:xfrm>
          <a:prstGeom prst="rect">
            <a:avLst/>
          </a:prstGeom>
          <a:noFill/>
        </p:spPr>
        <p:txBody>
          <a:bodyPr wrap="square" rtlCol="0">
            <a:spAutoFit/>
          </a:bodyPr>
          <a:lstStyle/>
          <a:p>
            <a:pPr algn="ctr">
              <a:lnSpc>
                <a:spcPct val="150000"/>
              </a:lnSpc>
            </a:pPr>
            <a:r>
              <a:rPr lang="en-US" altLang="en-US" sz="1000" b="1" i="0" u="none" strike="noStrike" dirty="0">
                <a:latin typeface="Times New Roman" panose="02020603050405020304"/>
                <a:ea typeface="Times New Roman" panose="02020603050405020304"/>
                <a:cs typeface="思源黑体" panose="020B0400000000000000" charset="-122"/>
              </a:rPr>
              <a:t>Service Advantages</a:t>
            </a:r>
            <a:r>
              <a:rPr lang="en-US" altLang="en-US" sz="1000" b="0" i="0" u="none" strike="noStrike" dirty="0">
                <a:latin typeface="Times New Roman" panose="02020603050405020304"/>
                <a:ea typeface="Times New Roman" panose="02020603050405020304"/>
                <a:cs typeface="思源黑体" panose="020B0400000000000000" charset="-122"/>
              </a:rPr>
              <a:t> </a:t>
            </a:r>
            <a:endParaRPr lang="zh-CN" altLang="en-US" sz="1000" b="1" dirty="0">
              <a:latin typeface="思源黑体" panose="020B0400000000000000" charset="-122"/>
              <a:ea typeface="思源黑体" panose="020B0400000000000000" charset="-122"/>
              <a:cs typeface="思源黑体" panose="020B0400000000000000" charset="-122"/>
            </a:endParaRPr>
          </a:p>
        </p:txBody>
      </p:sp>
      <p:sp>
        <p:nvSpPr>
          <p:cNvPr id="2" name="文本框 1"/>
          <p:cNvSpPr txBox="1"/>
          <p:nvPr>
            <p:custDataLst>
              <p:tags r:id="rId1"/>
            </p:custDataLst>
          </p:nvPr>
        </p:nvSpPr>
        <p:spPr>
          <a:xfrm>
            <a:off x="636905" y="318770"/>
            <a:ext cx="6199324" cy="461665"/>
          </a:xfrm>
          <a:prstGeom prst="rect">
            <a:avLst/>
          </a:prstGeom>
          <a:noFill/>
        </p:spPr>
        <p:txBody>
          <a:bodyPr wrap="square" rtlCol="0">
            <a:spAutoFit/>
          </a:bodyPr>
          <a:lstStyle/>
          <a:p>
            <a:r>
              <a:rPr lang="en-US" altLang="en-US" sz="2400" b="1" i="0" u="none" strike="noStrike" dirty="0">
                <a:solidFill>
                  <a:srgbClr val="17A970"/>
                </a:solidFill>
                <a:latin typeface="Times New Roman" panose="02020603050405020304"/>
                <a:ea typeface="Times New Roman" panose="02020603050405020304"/>
                <a:sym typeface="+mn-ea"/>
              </a:rPr>
              <a:t>1.3 Overview of Digital Energy</a:t>
            </a:r>
            <a:r>
              <a:rPr lang="en-US" altLang="en-US" sz="2400" b="0" i="0" u="none" strike="noStrike" dirty="0">
                <a:solidFill>
                  <a:srgbClr val="00B050"/>
                </a:solidFill>
                <a:latin typeface="Times New Roman" panose="02020603050405020304"/>
                <a:ea typeface="Times New Roman" panose="02020603050405020304"/>
                <a:sym typeface="+mn-ea"/>
              </a:rPr>
              <a:t> </a:t>
            </a:r>
            <a:r>
              <a:rPr lang="en-US" altLang="en-US" sz="2400" b="0" i="0" u="none" strike="noStrike" dirty="0">
                <a:solidFill>
                  <a:srgbClr val="17A970"/>
                </a:solidFill>
                <a:latin typeface="Times New Roman" panose="02020603050405020304"/>
                <a:ea typeface="Times New Roman" panose="02020603050405020304"/>
                <a:sym typeface="+mn-ea"/>
              </a:rPr>
              <a:t> </a:t>
            </a:r>
            <a:endParaRPr lang="zh-CN" altLang="en-US" sz="2400" b="1" dirty="0">
              <a:solidFill>
                <a:srgbClr val="00B050"/>
              </a:solidFill>
              <a:latin typeface="+mj-ea"/>
              <a:ea typeface="+mj-ea"/>
              <a:sym typeface="+mn-ea"/>
            </a:endParaRPr>
          </a:p>
        </p:txBody>
      </p:sp>
      <p:sp>
        <p:nvSpPr>
          <p:cNvPr id="6" name="矩形 5"/>
          <p:cNvSpPr/>
          <p:nvPr>
            <p:custDataLst>
              <p:tags r:id="rId2"/>
            </p:custDataLst>
          </p:nvPr>
        </p:nvSpPr>
        <p:spPr>
          <a:xfrm>
            <a:off x="0" y="318770"/>
            <a:ext cx="636905" cy="521970"/>
          </a:xfrm>
          <a:prstGeom prst="rect">
            <a:avLst/>
          </a:prstGeom>
          <a:solidFill>
            <a:srgbClr val="17A970"/>
          </a:solidFill>
          <a:ln>
            <a:solidFill>
              <a:srgbClr val="17A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666941" y="2654401"/>
            <a:ext cx="6329478" cy="1548765"/>
            <a:chOff x="9826" y="1768"/>
            <a:chExt cx="5632" cy="1014"/>
          </a:xfrm>
        </p:grpSpPr>
        <p:sp>
          <p:nvSpPr>
            <p:cNvPr id="7" name="文本框 6"/>
            <p:cNvSpPr txBox="1"/>
            <p:nvPr/>
          </p:nvSpPr>
          <p:spPr>
            <a:xfrm>
              <a:off x="11056" y="2026"/>
              <a:ext cx="4162" cy="544"/>
            </a:xfrm>
            <a:prstGeom prst="rect">
              <a:avLst/>
            </a:prstGeom>
            <a:noFill/>
          </p:spPr>
          <p:txBody>
            <a:bodyPr wrap="square" rtlCol="0">
              <a:spAutoFit/>
            </a:bodyPr>
            <a:lstStyle/>
            <a:p>
              <a:pPr algn="l"/>
              <a:r>
                <a:rPr lang="en-US" altLang="en-US" sz="4800" b="0" i="0" u="none" strike="noStrike" dirty="0">
                  <a:solidFill>
                    <a:srgbClr val="17A970"/>
                  </a:solidFill>
                  <a:effectLst/>
                  <a:latin typeface="Times New Roman" panose="02020603050405020304"/>
                  <a:ea typeface="Times New Roman" panose="02020603050405020304"/>
                  <a:sym typeface="+mn-ea"/>
                </a:rPr>
                <a:t>Core Products</a:t>
              </a:r>
              <a:r>
                <a:rPr lang="en-US" altLang="en-US" sz="4800" b="0" i="0" u="none" strike="noStrike" dirty="0">
                  <a:solidFill>
                    <a:srgbClr val="01579B"/>
                  </a:solidFill>
                  <a:effectLst/>
                  <a:latin typeface="Times New Roman" panose="02020603050405020304"/>
                  <a:ea typeface="Times New Roman" panose="02020603050405020304"/>
                  <a:sym typeface="+mn-ea"/>
                </a:rPr>
                <a:t> </a:t>
              </a:r>
              <a:r>
                <a:rPr lang="en-US" altLang="en-US" sz="4800" b="0" i="0" u="none" strike="noStrike" dirty="0">
                  <a:solidFill>
                    <a:srgbClr val="17A970"/>
                  </a:solidFill>
                  <a:effectLst/>
                  <a:latin typeface="Times New Roman" panose="02020603050405020304"/>
                  <a:ea typeface="Times New Roman" panose="02020603050405020304"/>
                  <a:sym typeface="+mn-ea"/>
                </a:rPr>
                <a:t> </a:t>
              </a:r>
              <a:endParaRPr lang="zh-CN" altLang="en-US" sz="4800" dirty="0">
                <a:solidFill>
                  <a:srgbClr val="01579B"/>
                </a:solidFill>
                <a:effectLst/>
                <a:latin typeface="+mj-ea"/>
                <a:ea typeface="+mj-ea"/>
                <a:sym typeface="+mn-ea"/>
              </a:endParaRPr>
            </a:p>
          </p:txBody>
        </p:sp>
        <p:sp>
          <p:nvSpPr>
            <p:cNvPr id="28" name="文本框 27"/>
            <p:cNvSpPr txBox="1"/>
            <p:nvPr/>
          </p:nvSpPr>
          <p:spPr>
            <a:xfrm>
              <a:off x="10770" y="2318"/>
              <a:ext cx="4688" cy="434"/>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sp>
          <p:nvSpPr>
            <p:cNvPr id="9" name="矩形 8"/>
            <p:cNvSpPr/>
            <p:nvPr/>
          </p:nvSpPr>
          <p:spPr>
            <a:xfrm>
              <a:off x="9826" y="1768"/>
              <a:ext cx="1014" cy="1014"/>
            </a:xfrm>
            <a:prstGeom prst="rect">
              <a:avLst/>
            </a:prstGeom>
            <a:solidFill>
              <a:srgbClr val="22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9870" y="1948"/>
              <a:ext cx="1197" cy="501"/>
            </a:xfrm>
            <a:prstGeom prst="rect">
              <a:avLst/>
            </a:prstGeom>
            <a:noFill/>
          </p:spPr>
          <p:txBody>
            <a:bodyPr wrap="square" rtlCol="0">
              <a:noAutofit/>
            </a:bodyPr>
            <a:lstStyle/>
            <a:p>
              <a:r>
                <a:rPr lang="en-US" altLang="en-US" sz="6000" b="0" i="0" u="none" strike="noStrike">
                  <a:solidFill>
                    <a:schemeClr val="bg1"/>
                  </a:solidFill>
                  <a:latin typeface="Times New Roman" panose="02020603050405020304"/>
                  <a:ea typeface="Times New Roman" panose="02020603050405020304"/>
                </a:rPr>
                <a:t>02 </a:t>
              </a:r>
              <a:endParaRPr lang="en-US" altLang="zh-CN" sz="6000" dirty="0">
                <a:solidFill>
                  <a:schemeClr val="bg1"/>
                </a:solidFill>
                <a:latin typeface="+mj-ea"/>
                <a:ea typeface="+mj-ea"/>
              </a:endParaRPr>
            </a:p>
          </p:txBody>
        </p:sp>
      </p:grpSp>
      <p:sp>
        <p:nvSpPr>
          <p:cNvPr id="30" name="文本框 29"/>
          <p:cNvSpPr txBox="1"/>
          <p:nvPr/>
        </p:nvSpPr>
        <p:spPr>
          <a:xfrm>
            <a:off x="8917305" y="2470785"/>
            <a:ext cx="3079115" cy="275590"/>
          </a:xfrm>
          <a:prstGeom prst="rect">
            <a:avLst/>
          </a:prstGeom>
          <a:noFill/>
        </p:spPr>
        <p:txBody>
          <a:bodyPr wrap="square" rtlCol="0">
            <a:spAutoFit/>
          </a:bodyPr>
          <a:lstStyle/>
          <a:p>
            <a:pPr algn="l"/>
            <a:endParaRPr lang="zh-CN" altLang="en-US" sz="1200">
              <a:solidFill>
                <a:schemeClr val="bg1">
                  <a:lumMod val="50000"/>
                </a:schemeClr>
              </a:solidFill>
              <a:effectLst/>
              <a:latin typeface="+mj-ea"/>
              <a:ea typeface="+mj-ea"/>
            </a:endParaRPr>
          </a:p>
        </p:txBody>
      </p:sp>
      <p:pic>
        <p:nvPicPr>
          <p:cNvPr id="2" name="图片 1" descr="储能1 拷贝"/>
          <p:cNvPicPr>
            <a:picLocks noChangeAspect="1"/>
          </p:cNvPicPr>
          <p:nvPr>
            <p:custDataLst>
              <p:tags r:id="rId2"/>
            </p:custDataLst>
          </p:nvPr>
        </p:nvPicPr>
        <p:blipFill>
          <a:blip r:embed="rId4"/>
          <a:stretch>
            <a:fillRect/>
          </a:stretch>
        </p:blipFill>
        <p:spPr>
          <a:xfrm>
            <a:off x="0" y="0"/>
            <a:ext cx="5230495" cy="6864350"/>
          </a:xfrm>
          <a:prstGeom prst="rect">
            <a:avLst/>
          </a:prstGeom>
        </p:spPr>
      </p:pic>
    </p:spTree>
    <p:custDataLst>
      <p:tags r:id="rId1"/>
    </p:custDataLst>
  </p:cSld>
  <p:clrMapOvr>
    <a:masterClrMapping/>
  </p:clrMapOvr>
  <p:transition spd="slow" advClick="0" advTm="3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竖"/>
          <p:cNvPicPr>
            <a:picLocks noChangeAspect="1"/>
          </p:cNvPicPr>
          <p:nvPr/>
        </p:nvPicPr>
        <p:blipFill>
          <a:blip r:embed="rId2"/>
          <a:stretch>
            <a:fillRect/>
          </a:stretch>
        </p:blipFill>
        <p:spPr>
          <a:xfrm>
            <a:off x="0" y="0"/>
            <a:ext cx="5209540" cy="6858000"/>
          </a:xfrm>
          <a:prstGeom prst="rect">
            <a:avLst/>
          </a:prstGeom>
        </p:spPr>
      </p:pic>
      <p:sp>
        <p:nvSpPr>
          <p:cNvPr id="14" name="文本框 13"/>
          <p:cNvSpPr txBox="1"/>
          <p:nvPr/>
        </p:nvSpPr>
        <p:spPr>
          <a:xfrm>
            <a:off x="381635" y="751840"/>
            <a:ext cx="3085046" cy="307777"/>
          </a:xfrm>
          <a:prstGeom prst="rect">
            <a:avLst/>
          </a:prstGeom>
          <a:noFill/>
        </p:spPr>
        <p:txBody>
          <a:bodyPr wrap="square" rtlCol="0">
            <a:spAutoFit/>
          </a:bodyPr>
          <a:lstStyle/>
          <a:p>
            <a:r>
              <a:rPr lang="en-US" altLang="en-US" sz="1400" b="0" i="0" u="none" strike="noStrike">
                <a:solidFill>
                  <a:schemeClr val="bg1"/>
                </a:solidFill>
                <a:latin typeface="Times New Roman" panose="02020603050405020304"/>
                <a:ea typeface="Times New Roman" panose="02020603050405020304"/>
              </a:rPr>
              <a:t>Container type energy storage system </a:t>
            </a:r>
            <a:endParaRPr lang="zh-CN" altLang="en-US" sz="1400" dirty="0">
              <a:solidFill>
                <a:schemeClr val="bg1"/>
              </a:solidFill>
              <a:latin typeface="思源黑体" panose="020B0400000000000000" charset="-122"/>
              <a:ea typeface="思源黑体" panose="020B0400000000000000" charset="-122"/>
            </a:endParaRPr>
          </a:p>
        </p:txBody>
      </p:sp>
      <p:sp>
        <p:nvSpPr>
          <p:cNvPr id="15" name="文本框 14"/>
          <p:cNvSpPr txBox="1"/>
          <p:nvPr/>
        </p:nvSpPr>
        <p:spPr>
          <a:xfrm>
            <a:off x="381635" y="445135"/>
            <a:ext cx="3225723" cy="338554"/>
          </a:xfrm>
          <a:prstGeom prst="rect">
            <a:avLst/>
          </a:prstGeom>
          <a:noFill/>
        </p:spPr>
        <p:txBody>
          <a:bodyPr wrap="square" rtlCol="0">
            <a:spAutoFit/>
          </a:bodyPr>
          <a:lstStyle/>
          <a:p>
            <a:r>
              <a:rPr lang="en-US" altLang="en-US" sz="1600" b="1" i="0" u="none" strike="noStrike">
                <a:solidFill>
                  <a:schemeClr val="bg1"/>
                </a:solidFill>
                <a:latin typeface="Times New Roman" panose="02020603050405020304"/>
                <a:ea typeface="Times New Roman" panose="02020603050405020304"/>
              </a:rPr>
              <a:t>Haitai -</a:t>
            </a:r>
            <a:r>
              <a:rPr lang="en-US" altLang="en-US" sz="1600" b="0" i="0" u="none" strike="noStrike">
                <a:solidFill>
                  <a:schemeClr val="bg1"/>
                </a:solidFill>
                <a:latin typeface="Times New Roman" panose="02020603050405020304"/>
                <a:ea typeface="Times New Roman" panose="02020603050405020304"/>
              </a:rPr>
              <a:t> Haidun </a:t>
            </a:r>
            <a:endParaRPr lang="zh-CN" altLang="en-US" sz="1600" dirty="0">
              <a:solidFill>
                <a:schemeClr val="bg1"/>
              </a:solidFill>
              <a:latin typeface="思源黑体" panose="020B0400000000000000" charset="-122"/>
              <a:ea typeface="思源黑体" panose="020B0400000000000000" charset="-122"/>
            </a:endParaRPr>
          </a:p>
        </p:txBody>
      </p:sp>
      <p:sp>
        <p:nvSpPr>
          <p:cNvPr id="24" name="文本框 23"/>
          <p:cNvSpPr txBox="1"/>
          <p:nvPr/>
        </p:nvSpPr>
        <p:spPr>
          <a:xfrm>
            <a:off x="5487035" y="790030"/>
            <a:ext cx="6182451" cy="4812483"/>
          </a:xfrm>
          <a:prstGeom prst="rect">
            <a:avLst/>
          </a:prstGeom>
          <a:noFill/>
        </p:spPr>
        <p:txBody>
          <a:bodyPr wrap="square" rtlCol="0">
            <a:noAutofit/>
          </a:bodyPr>
          <a:lstStyle/>
          <a:p>
            <a:pPr marL="228600" indent="-228600" algn="just">
              <a:lnSpc>
                <a:spcPct val="130000"/>
              </a:lnSpc>
              <a:spcAft>
                <a:spcPts val="200"/>
              </a:spcAft>
              <a:buClr>
                <a:srgbClr val="00B050"/>
              </a:buClr>
              <a:buFont typeface="+mj-ea"/>
              <a:buAutoNum type="circleNumDbPlain"/>
            </a:pPr>
            <a:r>
              <a:rPr lang="en-US" altLang="en-US" sz="1400" b="0" i="0" u="none" strike="noStrike" dirty="0">
                <a:latin typeface="Times New Roman" panose="02020603050405020304" pitchFamily="18" charset="0"/>
                <a:ea typeface="宋体" panose="02010600030101010101" pitchFamily="2" charset="-122"/>
                <a:cs typeface="Times New Roman" panose="02020603050405020304" pitchFamily="18" charset="0"/>
                <a:sym typeface="+mn-ea"/>
              </a:rPr>
              <a:t>Multi-dimensional and multi-layer battery protection strategies and fault isolation measures ensure the safety and stability of energy storage system </a:t>
            </a:r>
            <a:endParaRPr lang="en-GB" altLang="en-US" sz="1400" b="0" i="0" u="none" strike="noStrike"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Simple and convenient O&amp;M and small workload Low maintenance cost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Equipment such as firefighting equipment, thermal management system,door access, monitoring and liquid leakage protection equipment are introduced to ensure the safe and stable running of battery integration system.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Large battery capacity High conversion efficiency of energy storage system Comprehensive efficiency&gt;85%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High-quality LFP batteries with a long cycle life &gt; 6,000 cycles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Pre-installed container energy storage system can apply to various scenarios quickly Lower installation costs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Intelligent BMS system 3-level monitoring for energy storage system Ensure high efficiency and safety </a:t>
            </a:r>
            <a:endParaRPr lang="en-GB" altLang="en-US"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r>
              <a:rPr lang="en-US" altLang="en-US" sz="1400" dirty="0">
                <a:latin typeface="Times New Roman" panose="02020603050405020304" pitchFamily="18" charset="0"/>
                <a:ea typeface="宋体" panose="02010600030101010101" pitchFamily="2" charset="-122"/>
                <a:cs typeface="Times New Roman" panose="02020603050405020304" pitchFamily="18" charset="0"/>
                <a:sym typeface="+mn-ea"/>
              </a:rPr>
              <a:t>Modular structure design Form various voltage platforms flexibly Various capacity grade systems </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228600" indent="-228600" algn="just">
              <a:lnSpc>
                <a:spcPct val="130000"/>
              </a:lnSpc>
              <a:spcAft>
                <a:spcPts val="200"/>
              </a:spcAft>
              <a:buClr>
                <a:srgbClr val="00B050"/>
              </a:buClr>
              <a:buFont typeface="+mj-ea"/>
              <a:buAutoNum type="circleNumDbPlain"/>
            </a:pPr>
            <a:endParaRPr lang="en-US" altLang="zh-CN" sz="14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6" name="文本框 25"/>
          <p:cNvSpPr txBox="1"/>
          <p:nvPr/>
        </p:nvSpPr>
        <p:spPr>
          <a:xfrm>
            <a:off x="5487035" y="1487805"/>
            <a:ext cx="5454650" cy="428625"/>
          </a:xfrm>
          <a:prstGeom prst="rect">
            <a:avLst/>
          </a:prstGeom>
          <a:noFill/>
        </p:spPr>
        <p:txBody>
          <a:bodyPr wrap="square" rtlCol="0">
            <a:noAutofit/>
          </a:bodyPr>
          <a:lstStyle>
            <a:defPPr>
              <a:defRPr lang="zh-CN"/>
            </a:defPPr>
            <a:lvl1pPr marL="228600" indent="-228600" algn="just">
              <a:lnSpc>
                <a:spcPct val="150000"/>
              </a:lnSpc>
              <a:buFont typeface="+mj-ea"/>
              <a:buAutoNum type="circleNumDbPlain"/>
              <a:defRPr sz="1200" b="0" i="0" u="none" strike="noStrike">
                <a:latin typeface="Times New Roman" panose="02020603050405020304"/>
                <a:ea typeface="Times New Roman" panose="02020603050405020304"/>
                <a:cs typeface="Times New Roman" panose="02020603050405020304" pitchFamily="18" charset="0"/>
              </a:defRPr>
            </a:lvl1pPr>
          </a:lstStyle>
          <a:p>
            <a:endParaRPr lang="en-US" altLang="zh-CN" dirty="0">
              <a:sym typeface="+mn-ea"/>
            </a:endParaRPr>
          </a:p>
        </p:txBody>
      </p:sp>
      <p:sp>
        <p:nvSpPr>
          <p:cNvPr id="27" name="文本框 26"/>
          <p:cNvSpPr txBox="1"/>
          <p:nvPr/>
        </p:nvSpPr>
        <p:spPr>
          <a:xfrm>
            <a:off x="5487035" y="5432425"/>
            <a:ext cx="6442710" cy="622300"/>
          </a:xfrm>
          <a:prstGeom prst="rect">
            <a:avLst/>
          </a:prstGeom>
          <a:noFill/>
        </p:spPr>
        <p:txBody>
          <a:bodyPr wrap="square" rtlCol="0">
            <a:noAutofit/>
          </a:bodyPr>
          <a:lstStyle/>
          <a:p>
            <a:pPr marL="171450" indent="-171450" algn="just">
              <a:lnSpc>
                <a:spcPct val="150000"/>
              </a:lnSpc>
              <a:buFont typeface="Wingdings" panose="05000000000000000000" charset="0"/>
              <a:buChar char="Ø"/>
            </a:pPr>
            <a:endPar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cb7d5d4a-ab5d-4272-b549-9f444578c967"/>
  <p:tag name="COMMONDATA" val="eyJjb3VudCI6MTUyLCJoZGlkIjoiMWJiODQ5NWIwYzVhNWU3NDkxOWRjZWU3MmZmMWRmMWQiLCJ1c2VyQ291bnQiOjF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TABLE_ENDDRAG_ORIGIN_RECT" val="504*482"/>
  <p:tag name="TABLE_ENDDRAG_RECT" val="418*66*504*482"/>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TABLE_ENDDRAG_ORIGIN_RECT" val="504*482"/>
  <p:tag name="TABLE_ENDDRAG_RECT" val="418*66*504*482"/>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75.2027559055118,&quot;left&quot;:480,&quot;top&quot;:47.94724409448818,&quot;width&quot;:318}"/>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164.80275590551182,&quot;left&quot;:500.6,&quot;top&quot;:158.3472440944882,&quot;width&quot;:297.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567.2,&quot;left&quot;:72.45,&quot;top&quot;:68.25,&quot;width&quot;:876.4}"/>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567.2,&quot;left&quot;:72.45,&quot;top&quot;:68.25,&quot;width&quot;:876.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567.2,&quot;left&quot;:72.45,&quot;top&quot;:68.25,&quot;width&quot;:876.4}"/>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TABLE_ENDDRAG_ORIGIN_RECT" val="859*411"/>
  <p:tag name="TABLE_ENDDRAG_RECT" val="50*93*859*41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TABLE_ENDDRAG_ORIGIN_RECT" val="859*411"/>
  <p:tag name="TABLE_ENDDRAG_RECT" val="50*93*859*41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TABLE_ENDDRAG_ORIGIN_RECT" val="859*411"/>
  <p:tag name="TABLE_ENDDRAG_RECT" val="50*93*859*411"/>
  <p:tag name="KSO_WM_UNIT_TABLE_BEAUTIFY" val="smartTable{26c08939-6fb8-431a-ae98-a32050501fe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TABLE_ENDDRAG_ORIGIN_RECT" val="859*411"/>
  <p:tag name="TABLE_ENDDRAG_RECT" val="50*93*859*41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TABLE_ENDDRAG_ORIGIN_RECT" val="678*407"/>
  <p:tag name="TABLE_ENDDRAG_RECT" val="95*166*678*407"/>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ISLIDE.ICON" val="#405095;#407824;#407997;#408182;#407327;#392000;#407444;#162388;#161853;#162618;#153295;#155584;#384901;#384901;#58229;#162388;#35725;#90136;#56775;#76001;#56775;#161393;"/>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85.xml><?xml version="1.0" encoding="utf-8"?>
<p:tagLst xmlns:a="http://schemas.openxmlformats.org/drawingml/2006/main" xmlns:r="http://schemas.openxmlformats.org/officeDocument/2006/relationships" xmlns:p="http://schemas.openxmlformats.org/presentationml/2006/main">
  <p:tag name="KSO_WM_UNIT_TABLE_BEAUTIFY" val="smartTable{59bd95d0-732f-49b3-bc18-ae422dd47dc5}"/>
  <p:tag name="TABLE_ENDDRAG_ORIGIN_RECT" val="692*395"/>
  <p:tag name="TABLE_ENDDRAG_RECT" val="120*91*692*395"/>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1692_1*i*12"/>
  <p:tag name="KSO_WM_TEMPLATE_CATEGORY" val="diagram"/>
  <p:tag name="KSO_WM_TEMPLATE_INDEX" val="2020169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UNIT_TABLE_BEAUTIFY" val="smartTable{7079e181-8d44-4e41-9869-dcf022cf9a67}"/>
  <p:tag name="TABLE_ENDDRAG_ORIGIN_RECT" val="770*412"/>
  <p:tag name="TABLE_ENDDRAG_RECT" val="72*86*770*412"/>
  <p:tag name="TABLE_RECT" val="72*86.1384*816*415.4"/>
  <p:tag name="TABLE_ONEKEY_SKIN_IDX" val="0"/>
  <p:tag name="TABLE_SKINIDX" val="-1"/>
  <p:tag name="TABLE_COLORIDX" val="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SLIDE_ID" val="diagram20201692_1"/>
  <p:tag name="KSO_WM_TEMPLATE_SUBCATEGORY" val="15"/>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01692"/>
  <p:tag name="KSO_WM_SLIDE_LAYOUT" val="a_d_f"/>
  <p:tag name="KSO_WM_SLIDE_LAYOUT_CNT" val="1_1_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1692_1*i*12"/>
  <p:tag name="KSO_WM_TEMPLATE_CATEGORY" val="diagram"/>
  <p:tag name="KSO_WM_TEMPLATE_INDEX" val="2020169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TABLE_BEAUTIFY" val="smartTable{1fafa2f8-eaa1-4fb1-965b-79ce2a432110}"/>
  <p:tag name="TABLE_ENDDRAG_ORIGIN_RECT" val="760*403"/>
  <p:tag name="TABLE_ENDDRAG_RECT" val="99*91*760*403"/>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4217</Words>
  <Application>Microsoft Office PowerPoint</Application>
  <PresentationFormat>宽屏</PresentationFormat>
  <Paragraphs>959</Paragraphs>
  <Slides>37</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37</vt:i4>
      </vt:variant>
    </vt:vector>
  </HeadingPairs>
  <TitlesOfParts>
    <vt:vector size="46" baseType="lpstr">
      <vt:lpstr>+中文标题</vt:lpstr>
      <vt:lpstr>Microsoft YaHei Regular</vt:lpstr>
      <vt:lpstr>思源黑体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Andy Dai</cp:lastModifiedBy>
  <cp:revision>502</cp:revision>
  <dcterms:created xsi:type="dcterms:W3CDTF">2019-06-19T02:08:00Z</dcterms:created>
  <dcterms:modified xsi:type="dcterms:W3CDTF">2024-05-07T03:15:51Z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TemplateUUID">
    <vt:lpwstr>v1.0_mb_kB/Khaxh/vIHLVDdXzCbWw==</vt:lpwstr>
  </property>
  <property fmtid="{D5CDD505-2E9C-101B-9397-08002B2CF9AE}" pid="4" name="ICV">
    <vt:lpwstr>AD8D85935B914B7896DF2B0CF3386590_13</vt:lpwstr>
  </property>
</Properties>
</file>